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5" r:id="rId5"/>
    <p:sldId id="272" r:id="rId6"/>
    <p:sldId id="273" r:id="rId7"/>
    <p:sldId id="274" r:id="rId8"/>
    <p:sldId id="268" r:id="rId9"/>
    <p:sldId id="265" r:id="rId10"/>
    <p:sldId id="276" r:id="rId11"/>
    <p:sldId id="269" r:id="rId12"/>
    <p:sldId id="277" r:id="rId13"/>
    <p:sldId id="270" r:id="rId14"/>
    <p:sldId id="271" r:id="rId15"/>
    <p:sldId id="264" r:id="rId16"/>
    <p:sldId id="258" r:id="rId17"/>
    <p:sldId id="259" r:id="rId18"/>
    <p:sldId id="260" r:id="rId19"/>
    <p:sldId id="261" r:id="rId20"/>
    <p:sldId id="262" r:id="rId21"/>
    <p:sldId id="266" r:id="rId22"/>
    <p:sldId id="283" r:id="rId23"/>
    <p:sldId id="279" r:id="rId24"/>
    <p:sldId id="281" r:id="rId25"/>
    <p:sldId id="284" r:id="rId26"/>
    <p:sldId id="282" r:id="rId27"/>
    <p:sldId id="263" r:id="rId2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F8D2012-05C0-423A-A4DD-D0F671A7514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3286228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F8D2012-05C0-423A-A4DD-D0F671A7514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2793083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F8D2012-05C0-423A-A4DD-D0F671A7514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12834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F8D2012-05C0-423A-A4DD-D0F671A7514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394095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0F8D2012-05C0-423A-A4DD-D0F671A7514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229881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F8D2012-05C0-423A-A4DD-D0F671A7514E}" type="datetimeFigureOut">
              <a:rPr lang="nl-NL" smtClean="0"/>
              <a:t>6-6-2018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2197507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F8D2012-05C0-423A-A4DD-D0F671A7514E}" type="datetimeFigureOut">
              <a:rPr lang="nl-NL" smtClean="0"/>
              <a:t>6-6-2018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78621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F8D2012-05C0-423A-A4DD-D0F671A7514E}" type="datetimeFigureOut">
              <a:rPr lang="nl-NL" smtClean="0"/>
              <a:t>6-6-2018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418862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F8D2012-05C0-423A-A4DD-D0F671A7514E}" type="datetimeFigureOut">
              <a:rPr lang="nl-NL" smtClean="0"/>
              <a:t>6-6-2018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4048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F8D2012-05C0-423A-A4DD-D0F671A7514E}" type="datetimeFigureOut">
              <a:rPr lang="nl-NL" smtClean="0"/>
              <a:t>6-6-2018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3633291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F8D2012-05C0-423A-A4DD-D0F671A7514E}" type="datetimeFigureOut">
              <a:rPr lang="nl-NL" smtClean="0"/>
              <a:t>6-6-2018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7235053-1AA4-4499-A63F-FD57190188BC}" type="slidenum">
              <a:rPr lang="nl-NL" smtClean="0"/>
              <a:t>‹nr.›</a:t>
            </a:fld>
            <a:endParaRPr lang="nl-NL"/>
          </a:p>
        </p:txBody>
      </p:sp>
    </p:spTree>
    <p:extLst>
      <p:ext uri="{BB962C8B-B14F-4D97-AF65-F5344CB8AC3E}">
        <p14:creationId xmlns:p14="http://schemas.microsoft.com/office/powerpoint/2010/main" val="148493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D2012-05C0-423A-A4DD-D0F671A7514E}" type="datetimeFigureOut">
              <a:rPr lang="nl-NL" smtClean="0"/>
              <a:t>6-6-2018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35053-1AA4-4499-A63F-FD57190188BC}" type="slidenum">
              <a:rPr lang="nl-NL" smtClean="0"/>
              <a:t>‹nr.›</a:t>
            </a:fld>
            <a:endParaRPr lang="nl-NL"/>
          </a:p>
        </p:txBody>
      </p:sp>
    </p:spTree>
    <p:extLst>
      <p:ext uri="{BB962C8B-B14F-4D97-AF65-F5344CB8AC3E}">
        <p14:creationId xmlns:p14="http://schemas.microsoft.com/office/powerpoint/2010/main" val="3236206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solidFill>
                  <a:srgbClr val="002060"/>
                </a:solidFill>
              </a:rPr>
              <a:t>Immuniteit &amp; Vaccinaties  </a:t>
            </a:r>
            <a:endParaRPr lang="nl-NL" dirty="0">
              <a:solidFill>
                <a:srgbClr val="002060"/>
              </a:solidFill>
            </a:endParaRPr>
          </a:p>
        </p:txBody>
      </p:sp>
      <p:sp>
        <p:nvSpPr>
          <p:cNvPr id="3" name="Ondertitel 2"/>
          <p:cNvSpPr>
            <a:spLocks noGrp="1"/>
          </p:cNvSpPr>
          <p:nvPr>
            <p:ph type="subTitle" idx="1"/>
          </p:nvPr>
        </p:nvSpPr>
        <p:spPr/>
        <p:txBody>
          <a:bodyPr/>
          <a:lstStyle/>
          <a:p>
            <a:r>
              <a:rPr lang="nl-NL" dirty="0" smtClean="0"/>
              <a:t>Paraveterinair, leerjaar 1</a:t>
            </a:r>
            <a:endParaRPr lang="nl-NL" dirty="0"/>
          </a:p>
        </p:txBody>
      </p:sp>
    </p:spTree>
    <p:extLst>
      <p:ext uri="{BB962C8B-B14F-4D97-AF65-F5344CB8AC3E}">
        <p14:creationId xmlns:p14="http://schemas.microsoft.com/office/powerpoint/2010/main" val="2994878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eisen</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Er moet een goede afweer gevormd worden</a:t>
            </a:r>
          </a:p>
          <a:p>
            <a:r>
              <a:rPr lang="nl-NL" dirty="0" smtClean="0"/>
              <a:t>Het dier mag niet ernstig ziek worden</a:t>
            </a:r>
          </a:p>
          <a:p>
            <a:r>
              <a:rPr lang="nl-NL" dirty="0" smtClean="0"/>
              <a:t>Het vaccin mag niet te duur zijn</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2564" y="2736569"/>
            <a:ext cx="4441236" cy="3440394"/>
          </a:xfrm>
          <a:prstGeom prst="rect">
            <a:avLst/>
          </a:prstGeom>
        </p:spPr>
      </p:pic>
    </p:spTree>
    <p:extLst>
      <p:ext uri="{BB962C8B-B14F-4D97-AF65-F5344CB8AC3E}">
        <p14:creationId xmlns:p14="http://schemas.microsoft.com/office/powerpoint/2010/main" val="793299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kunstmatige immuniteit</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Kunstmatige immuniteit = vaccin</a:t>
            </a:r>
          </a:p>
          <a:p>
            <a:endParaRPr lang="nl-NL" dirty="0"/>
          </a:p>
          <a:p>
            <a:r>
              <a:rPr lang="nl-NL" dirty="0" smtClean="0"/>
              <a:t>Actieve immunisatie</a:t>
            </a:r>
          </a:p>
          <a:p>
            <a:pPr lvl="1"/>
            <a:r>
              <a:rPr lang="nl-NL" dirty="0"/>
              <a:t>Toedienen van antigeen waardoor het lichaam zelf antistoffen aanmaakt</a:t>
            </a:r>
          </a:p>
          <a:p>
            <a:pPr lvl="1"/>
            <a:r>
              <a:rPr lang="nl-NL" dirty="0"/>
              <a:t>Langdurige afweer, omdat hierdoor geheugencellen in het lichaam ook worden </a:t>
            </a:r>
            <a:r>
              <a:rPr lang="nl-NL" dirty="0" smtClean="0"/>
              <a:t>geproduceerd</a:t>
            </a:r>
          </a:p>
          <a:p>
            <a:r>
              <a:rPr lang="nl-NL" dirty="0" smtClean="0"/>
              <a:t>Passieve immunisatie</a:t>
            </a:r>
          </a:p>
          <a:p>
            <a:pPr lvl="1"/>
            <a:r>
              <a:rPr lang="nl-NL" dirty="0" smtClean="0"/>
              <a:t>Toedienen kant en klare antistoffen, waardoor het lichaam zelf geen actie hoeft te ondernemen</a:t>
            </a:r>
          </a:p>
          <a:p>
            <a:pPr lvl="1"/>
            <a:r>
              <a:rPr lang="nl-NL" dirty="0" err="1" smtClean="0"/>
              <a:t>Kortdurige</a:t>
            </a:r>
            <a:r>
              <a:rPr lang="nl-NL" dirty="0" smtClean="0"/>
              <a:t> afweer, omdat er geen geheugencellen worden geproduceerd</a:t>
            </a:r>
          </a:p>
          <a:p>
            <a:pPr marL="457200" lvl="1" indent="0">
              <a:buNone/>
            </a:pPr>
            <a:endParaRPr lang="nl-NL" dirty="0" smtClean="0"/>
          </a:p>
        </p:txBody>
      </p:sp>
    </p:spTree>
    <p:extLst>
      <p:ext uri="{BB962C8B-B14F-4D97-AF65-F5344CB8AC3E}">
        <p14:creationId xmlns:p14="http://schemas.microsoft.com/office/powerpoint/2010/main" val="2591359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boostereffect</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Twee vaccinaties vlak achter elkaar geeft een betere weerstand dan één vaccinatie</a:t>
            </a:r>
          </a:p>
          <a:p>
            <a:endParaRPr lang="nl-NL" dirty="0"/>
          </a:p>
          <a:p>
            <a:r>
              <a:rPr lang="nl-NL" dirty="0" smtClean="0"/>
              <a:t>Bijvoorbeeld </a:t>
            </a:r>
            <a:r>
              <a:rPr lang="nl-NL" dirty="0" err="1" smtClean="0"/>
              <a:t>Parvo</a:t>
            </a:r>
            <a:r>
              <a:rPr lang="nl-NL" dirty="0" smtClean="0"/>
              <a:t> enting bij pups: </a:t>
            </a:r>
          </a:p>
          <a:p>
            <a:pPr lvl="1"/>
            <a:r>
              <a:rPr lang="nl-NL" dirty="0" smtClean="0"/>
              <a:t>6 weken = puppy enting</a:t>
            </a:r>
          </a:p>
          <a:p>
            <a:pPr lvl="1"/>
            <a:r>
              <a:rPr lang="nl-NL" dirty="0" smtClean="0"/>
              <a:t>8 weken = </a:t>
            </a:r>
            <a:r>
              <a:rPr lang="nl-NL" dirty="0" err="1"/>
              <a:t>P</a:t>
            </a:r>
            <a:r>
              <a:rPr lang="nl-NL" dirty="0" err="1" smtClean="0"/>
              <a:t>arvo</a:t>
            </a:r>
            <a:r>
              <a:rPr lang="nl-NL" dirty="0" smtClean="0"/>
              <a:t> enting </a:t>
            </a:r>
          </a:p>
        </p:txBody>
      </p:sp>
    </p:spTree>
    <p:extLst>
      <p:ext uri="{BB962C8B-B14F-4D97-AF65-F5344CB8AC3E}">
        <p14:creationId xmlns:p14="http://schemas.microsoft.com/office/powerpoint/2010/main" val="1841343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solidFill>
                  <a:srgbClr val="0070C0"/>
                </a:solidFill>
              </a:rPr>
              <a:t>Vaccinaties, soorten vaccin (actieve immunisatie) </a:t>
            </a:r>
            <a:endParaRPr lang="nl-NL" sz="4000" dirty="0"/>
          </a:p>
        </p:txBody>
      </p:sp>
      <p:sp>
        <p:nvSpPr>
          <p:cNvPr id="3" name="Tijdelijke aanduiding voor inhoud 2"/>
          <p:cNvSpPr>
            <a:spLocks noGrp="1"/>
          </p:cNvSpPr>
          <p:nvPr>
            <p:ph idx="1"/>
          </p:nvPr>
        </p:nvSpPr>
        <p:spPr/>
        <p:txBody>
          <a:bodyPr>
            <a:normAutofit lnSpcReduction="10000"/>
          </a:bodyPr>
          <a:lstStyle/>
          <a:p>
            <a:r>
              <a:rPr lang="nl-NL" dirty="0" smtClean="0"/>
              <a:t>Levend of deels geactiveerd vaccin</a:t>
            </a:r>
          </a:p>
          <a:p>
            <a:pPr lvl="1"/>
            <a:r>
              <a:rPr lang="nl-NL" dirty="0"/>
              <a:t>Bewerkte of verzwakte ziekteverwekker</a:t>
            </a:r>
          </a:p>
          <a:p>
            <a:pPr lvl="1"/>
            <a:r>
              <a:rPr lang="nl-NL" dirty="0"/>
              <a:t>Meer dan 1 jaar </a:t>
            </a:r>
            <a:r>
              <a:rPr lang="nl-NL" dirty="0" smtClean="0"/>
              <a:t>bescherming</a:t>
            </a:r>
          </a:p>
          <a:p>
            <a:pPr lvl="1"/>
            <a:r>
              <a:rPr lang="nl-NL" dirty="0" smtClean="0"/>
              <a:t>Kan lokaal worden toegediend (bijv. </a:t>
            </a:r>
            <a:r>
              <a:rPr lang="nl-NL" dirty="0" err="1" smtClean="0"/>
              <a:t>intranasaal</a:t>
            </a:r>
            <a:r>
              <a:rPr lang="nl-NL" dirty="0" smtClean="0"/>
              <a:t>)</a:t>
            </a:r>
            <a:endParaRPr lang="nl-NL" dirty="0"/>
          </a:p>
          <a:p>
            <a:pPr lvl="1"/>
            <a:r>
              <a:rPr lang="nl-NL" dirty="0"/>
              <a:t>Bij verminderde weerstand kan dier toch ziek worden</a:t>
            </a:r>
          </a:p>
          <a:p>
            <a:endParaRPr lang="nl-NL" dirty="0" smtClean="0"/>
          </a:p>
          <a:p>
            <a:r>
              <a:rPr lang="nl-NL" dirty="0" smtClean="0"/>
              <a:t>Dood of geïnactiveerd vaccin </a:t>
            </a:r>
          </a:p>
          <a:p>
            <a:pPr lvl="1"/>
            <a:r>
              <a:rPr lang="nl-NL" dirty="0" smtClean="0"/>
              <a:t>Dode ziekteverwekkers</a:t>
            </a:r>
          </a:p>
          <a:p>
            <a:pPr lvl="1"/>
            <a:r>
              <a:rPr lang="nl-NL" dirty="0" smtClean="0"/>
              <a:t>Dient tweemaal te worden toegediend </a:t>
            </a:r>
          </a:p>
          <a:p>
            <a:pPr lvl="1"/>
            <a:r>
              <a:rPr lang="nl-NL" dirty="0" smtClean="0"/>
              <a:t>Kan niet lokaal worden toegediend</a:t>
            </a:r>
          </a:p>
          <a:p>
            <a:pPr lvl="1"/>
            <a:r>
              <a:rPr lang="nl-NL" dirty="0" smtClean="0"/>
              <a:t>Geen risico bij verminderde weerstand</a:t>
            </a:r>
          </a:p>
        </p:txBody>
      </p:sp>
    </p:spTree>
    <p:extLst>
      <p:ext uri="{BB962C8B-B14F-4D97-AF65-F5344CB8AC3E}">
        <p14:creationId xmlns:p14="http://schemas.microsoft.com/office/powerpoint/2010/main" val="3501171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manier van toedienen</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1666555744"/>
              </p:ext>
            </p:extLst>
          </p:nvPr>
        </p:nvGraphicFramePr>
        <p:xfrm>
          <a:off x="838200" y="1825625"/>
          <a:ext cx="10722429" cy="2822045"/>
        </p:xfrm>
        <a:graphic>
          <a:graphicData uri="http://schemas.openxmlformats.org/drawingml/2006/table">
            <a:tbl>
              <a:tblPr firstRow="1" bandRow="1">
                <a:tableStyleId>{5C22544A-7EE6-4342-B048-85BDC9FD1C3A}</a:tableStyleId>
              </a:tblPr>
              <a:tblGrid>
                <a:gridCol w="3292506">
                  <a:extLst>
                    <a:ext uri="{9D8B030D-6E8A-4147-A177-3AD203B41FA5}">
                      <a16:colId xmlns:a16="http://schemas.microsoft.com/office/drawing/2014/main" val="1578044901"/>
                    </a:ext>
                  </a:extLst>
                </a:gridCol>
                <a:gridCol w="3722883">
                  <a:extLst>
                    <a:ext uri="{9D8B030D-6E8A-4147-A177-3AD203B41FA5}">
                      <a16:colId xmlns:a16="http://schemas.microsoft.com/office/drawing/2014/main" val="645348138"/>
                    </a:ext>
                  </a:extLst>
                </a:gridCol>
                <a:gridCol w="3707040">
                  <a:extLst>
                    <a:ext uri="{9D8B030D-6E8A-4147-A177-3AD203B41FA5}">
                      <a16:colId xmlns:a16="http://schemas.microsoft.com/office/drawing/2014/main" val="1190461575"/>
                    </a:ext>
                  </a:extLst>
                </a:gridCol>
              </a:tblGrid>
              <a:tr h="564409">
                <a:tc>
                  <a:txBody>
                    <a:bodyPr/>
                    <a:lstStyle/>
                    <a:p>
                      <a:r>
                        <a:rPr lang="nl-NL" dirty="0" smtClean="0"/>
                        <a:t>Hoe</a:t>
                      </a:r>
                      <a:endParaRPr lang="nl-NL" dirty="0"/>
                    </a:p>
                  </a:txBody>
                  <a:tcPr/>
                </a:tc>
                <a:tc>
                  <a:txBody>
                    <a:bodyPr/>
                    <a:lstStyle/>
                    <a:p>
                      <a:r>
                        <a:rPr lang="nl-NL" dirty="0" smtClean="0"/>
                        <a:t>Nederlandse benaming</a:t>
                      </a:r>
                      <a:endParaRPr lang="nl-NL" dirty="0"/>
                    </a:p>
                  </a:txBody>
                  <a:tcPr/>
                </a:tc>
                <a:tc>
                  <a:txBody>
                    <a:bodyPr/>
                    <a:lstStyle/>
                    <a:p>
                      <a:r>
                        <a:rPr lang="nl-NL" dirty="0" smtClean="0"/>
                        <a:t>Latijnse benaming</a:t>
                      </a:r>
                      <a:endParaRPr lang="nl-NL" dirty="0"/>
                    </a:p>
                  </a:txBody>
                  <a:tcPr/>
                </a:tc>
                <a:extLst>
                  <a:ext uri="{0D108BD9-81ED-4DB2-BD59-A6C34878D82A}">
                    <a16:rowId xmlns:a16="http://schemas.microsoft.com/office/drawing/2014/main" val="619060710"/>
                  </a:ext>
                </a:extLst>
              </a:tr>
              <a:tr h="564409">
                <a:tc>
                  <a:txBody>
                    <a:bodyPr/>
                    <a:lstStyle/>
                    <a:p>
                      <a:r>
                        <a:rPr lang="nl-NL" dirty="0" smtClean="0"/>
                        <a:t>Injecteren</a:t>
                      </a:r>
                      <a:endParaRPr lang="nl-NL" dirty="0"/>
                    </a:p>
                  </a:txBody>
                  <a:tcPr/>
                </a:tc>
                <a:tc>
                  <a:txBody>
                    <a:bodyPr/>
                    <a:lstStyle/>
                    <a:p>
                      <a:r>
                        <a:rPr lang="nl-NL" dirty="0" smtClean="0"/>
                        <a:t>Onder de huid</a:t>
                      </a:r>
                      <a:endParaRPr lang="nl-NL" dirty="0"/>
                    </a:p>
                  </a:txBody>
                  <a:tcPr/>
                </a:tc>
                <a:tc>
                  <a:txBody>
                    <a:bodyPr/>
                    <a:lstStyle/>
                    <a:p>
                      <a:r>
                        <a:rPr lang="nl-NL" dirty="0" smtClean="0"/>
                        <a:t>Subcutaan</a:t>
                      </a:r>
                      <a:endParaRPr lang="nl-NL" dirty="0"/>
                    </a:p>
                  </a:txBody>
                  <a:tcPr/>
                </a:tc>
                <a:extLst>
                  <a:ext uri="{0D108BD9-81ED-4DB2-BD59-A6C34878D82A}">
                    <a16:rowId xmlns:a16="http://schemas.microsoft.com/office/drawing/2014/main" val="2749055178"/>
                  </a:ext>
                </a:extLst>
              </a:tr>
              <a:tr h="564409">
                <a:tc>
                  <a:txBody>
                    <a:bodyPr/>
                    <a:lstStyle/>
                    <a:p>
                      <a:r>
                        <a:rPr lang="nl-NL" dirty="0" smtClean="0"/>
                        <a:t>Injecteren</a:t>
                      </a:r>
                      <a:endParaRPr lang="nl-NL" dirty="0"/>
                    </a:p>
                  </a:txBody>
                  <a:tcPr/>
                </a:tc>
                <a:tc>
                  <a:txBody>
                    <a:bodyPr/>
                    <a:lstStyle/>
                    <a:p>
                      <a:r>
                        <a:rPr lang="nl-NL" dirty="0" smtClean="0"/>
                        <a:t>In de spier</a:t>
                      </a:r>
                      <a:endParaRPr lang="nl-NL" dirty="0"/>
                    </a:p>
                  </a:txBody>
                  <a:tcPr/>
                </a:tc>
                <a:tc>
                  <a:txBody>
                    <a:bodyPr/>
                    <a:lstStyle/>
                    <a:p>
                      <a:r>
                        <a:rPr lang="nl-NL" dirty="0" smtClean="0"/>
                        <a:t>Intramusculair</a:t>
                      </a:r>
                      <a:endParaRPr lang="nl-NL" dirty="0"/>
                    </a:p>
                  </a:txBody>
                  <a:tcPr/>
                </a:tc>
                <a:extLst>
                  <a:ext uri="{0D108BD9-81ED-4DB2-BD59-A6C34878D82A}">
                    <a16:rowId xmlns:a16="http://schemas.microsoft.com/office/drawing/2014/main" val="1310492617"/>
                  </a:ext>
                </a:extLst>
              </a:tr>
              <a:tr h="564409">
                <a:tc>
                  <a:txBody>
                    <a:bodyPr/>
                    <a:lstStyle/>
                    <a:p>
                      <a:r>
                        <a:rPr lang="nl-NL" dirty="0" smtClean="0"/>
                        <a:t>Druppelen</a:t>
                      </a:r>
                      <a:endParaRPr lang="nl-NL" dirty="0"/>
                    </a:p>
                  </a:txBody>
                  <a:tcPr/>
                </a:tc>
                <a:tc>
                  <a:txBody>
                    <a:bodyPr/>
                    <a:lstStyle/>
                    <a:p>
                      <a:r>
                        <a:rPr lang="nl-NL" dirty="0" smtClean="0"/>
                        <a:t>In de neus</a:t>
                      </a:r>
                      <a:endParaRPr lang="nl-NL" dirty="0"/>
                    </a:p>
                  </a:txBody>
                  <a:tcPr/>
                </a:tc>
                <a:tc>
                  <a:txBody>
                    <a:bodyPr/>
                    <a:lstStyle/>
                    <a:p>
                      <a:r>
                        <a:rPr lang="nl-NL" dirty="0" smtClean="0"/>
                        <a:t>Intranasaal</a:t>
                      </a:r>
                      <a:endParaRPr lang="nl-NL" dirty="0"/>
                    </a:p>
                  </a:txBody>
                  <a:tcPr/>
                </a:tc>
                <a:extLst>
                  <a:ext uri="{0D108BD9-81ED-4DB2-BD59-A6C34878D82A}">
                    <a16:rowId xmlns:a16="http://schemas.microsoft.com/office/drawing/2014/main" val="803144655"/>
                  </a:ext>
                </a:extLst>
              </a:tr>
              <a:tr h="564409">
                <a:tc>
                  <a:txBody>
                    <a:bodyPr/>
                    <a:lstStyle/>
                    <a:p>
                      <a:r>
                        <a:rPr lang="nl-NL" dirty="0" smtClean="0"/>
                        <a:t>Via</a:t>
                      </a:r>
                      <a:r>
                        <a:rPr lang="nl-NL" baseline="0" dirty="0" smtClean="0"/>
                        <a:t> voer of drinkwater</a:t>
                      </a:r>
                      <a:endParaRPr lang="nl-NL" dirty="0"/>
                    </a:p>
                  </a:txBody>
                  <a:tcPr/>
                </a:tc>
                <a:tc>
                  <a:txBody>
                    <a:bodyPr/>
                    <a:lstStyle/>
                    <a:p>
                      <a:r>
                        <a:rPr lang="nl-NL" dirty="0" smtClean="0"/>
                        <a:t>Via de bek</a:t>
                      </a:r>
                      <a:endParaRPr lang="nl-NL" dirty="0"/>
                    </a:p>
                  </a:txBody>
                  <a:tcPr/>
                </a:tc>
                <a:tc>
                  <a:txBody>
                    <a:bodyPr/>
                    <a:lstStyle/>
                    <a:p>
                      <a:r>
                        <a:rPr lang="nl-NL" dirty="0" smtClean="0"/>
                        <a:t>Oraal </a:t>
                      </a:r>
                      <a:endParaRPr lang="nl-NL" dirty="0"/>
                    </a:p>
                  </a:txBody>
                  <a:tcPr/>
                </a:tc>
                <a:extLst>
                  <a:ext uri="{0D108BD9-81ED-4DB2-BD59-A6C34878D82A}">
                    <a16:rowId xmlns:a16="http://schemas.microsoft.com/office/drawing/2014/main" val="4153848884"/>
                  </a:ext>
                </a:extLst>
              </a:tr>
            </a:tbl>
          </a:graphicData>
        </a:graphic>
      </p:graphicFrame>
    </p:spTree>
    <p:extLst>
      <p:ext uri="{BB962C8B-B14F-4D97-AF65-F5344CB8AC3E}">
        <p14:creationId xmlns:p14="http://schemas.microsoft.com/office/powerpoint/2010/main" val="1435438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70C0"/>
                </a:solidFill>
              </a:rPr>
              <a:t>Vaccinaties hond</a:t>
            </a:r>
            <a:endParaRPr lang="nl-NL" dirty="0"/>
          </a:p>
        </p:txBody>
      </p:sp>
      <p:sp>
        <p:nvSpPr>
          <p:cNvPr id="3" name="Tijdelijke aanduiding voor inhoud 2"/>
          <p:cNvSpPr>
            <a:spLocks noGrp="1"/>
          </p:cNvSpPr>
          <p:nvPr>
            <p:ph idx="1"/>
          </p:nvPr>
        </p:nvSpPr>
        <p:spPr/>
        <p:txBody>
          <a:bodyPr/>
          <a:lstStyle/>
          <a:p>
            <a:r>
              <a:rPr lang="nl-NL" dirty="0" smtClean="0"/>
              <a:t>Verschillende meningen</a:t>
            </a:r>
          </a:p>
          <a:p>
            <a:r>
              <a:rPr lang="nl-NL" dirty="0" smtClean="0"/>
              <a:t>Wij houden de meest voorkomende entingen aan voor de theorietoets van EHBO</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6189" y="3136900"/>
            <a:ext cx="3810000" cy="3175000"/>
          </a:xfrm>
          <a:prstGeom prst="rect">
            <a:avLst/>
          </a:prstGeom>
        </p:spPr>
      </p:pic>
    </p:spTree>
    <p:extLst>
      <p:ext uri="{BB962C8B-B14F-4D97-AF65-F5344CB8AC3E}">
        <p14:creationId xmlns:p14="http://schemas.microsoft.com/office/powerpoint/2010/main" val="2142128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hond</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Puppy-enting (Hondenziekte en </a:t>
            </a:r>
            <a:r>
              <a:rPr lang="nl-NL" dirty="0" err="1" smtClean="0"/>
              <a:t>Parvo</a:t>
            </a:r>
            <a:r>
              <a:rPr lang="nl-NL" dirty="0" smtClean="0"/>
              <a:t> in zeer lichte vorm)</a:t>
            </a:r>
          </a:p>
          <a:p>
            <a:r>
              <a:rPr lang="nl-NL" dirty="0" smtClean="0"/>
              <a:t>Ziekte van Carré (Hondenziekte)</a:t>
            </a:r>
          </a:p>
          <a:p>
            <a:r>
              <a:rPr lang="nl-NL" dirty="0" smtClean="0"/>
              <a:t>Hepatitis (Leverontsteking)</a:t>
            </a:r>
          </a:p>
          <a:p>
            <a:r>
              <a:rPr lang="nl-NL" dirty="0" smtClean="0"/>
              <a:t>Leptospirose (Ziekte van Weil)</a:t>
            </a:r>
          </a:p>
          <a:p>
            <a:r>
              <a:rPr lang="nl-NL" dirty="0" err="1" smtClean="0"/>
              <a:t>Parvo</a:t>
            </a:r>
            <a:r>
              <a:rPr lang="nl-NL" dirty="0" smtClean="0"/>
              <a:t>-virus</a:t>
            </a:r>
          </a:p>
          <a:p>
            <a:r>
              <a:rPr lang="nl-NL" dirty="0" smtClean="0"/>
              <a:t>Para-influenza (Kennelhoest)</a:t>
            </a:r>
          </a:p>
          <a:p>
            <a:r>
              <a:rPr lang="nl-NL" dirty="0" smtClean="0"/>
              <a:t>Rabiës</a:t>
            </a:r>
            <a:endParaRPr lang="nl-NL" dirty="0"/>
          </a:p>
        </p:txBody>
      </p:sp>
    </p:spTree>
    <p:extLst>
      <p:ext uri="{BB962C8B-B14F-4D97-AF65-F5344CB8AC3E}">
        <p14:creationId xmlns:p14="http://schemas.microsoft.com/office/powerpoint/2010/main" val="2651902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174468577"/>
              </p:ext>
            </p:extLst>
          </p:nvPr>
        </p:nvGraphicFramePr>
        <p:xfrm>
          <a:off x="725557" y="230595"/>
          <a:ext cx="9448162" cy="6490263"/>
        </p:xfrm>
        <a:graphic>
          <a:graphicData uri="http://schemas.openxmlformats.org/drawingml/2006/table">
            <a:tbl>
              <a:tblPr firstRow="1" firstCol="1" bandRow="1">
                <a:tableStyleId>{5C22544A-7EE6-4342-B048-85BDC9FD1C3A}</a:tableStyleId>
              </a:tblPr>
              <a:tblGrid>
                <a:gridCol w="1796437">
                  <a:extLst>
                    <a:ext uri="{9D8B030D-6E8A-4147-A177-3AD203B41FA5}">
                      <a16:colId xmlns:a16="http://schemas.microsoft.com/office/drawing/2014/main" val="3460222609"/>
                    </a:ext>
                  </a:extLst>
                </a:gridCol>
                <a:gridCol w="1125651">
                  <a:extLst>
                    <a:ext uri="{9D8B030D-6E8A-4147-A177-3AD203B41FA5}">
                      <a16:colId xmlns:a16="http://schemas.microsoft.com/office/drawing/2014/main" val="1922093978"/>
                    </a:ext>
                  </a:extLst>
                </a:gridCol>
                <a:gridCol w="1124856">
                  <a:extLst>
                    <a:ext uri="{9D8B030D-6E8A-4147-A177-3AD203B41FA5}">
                      <a16:colId xmlns:a16="http://schemas.microsoft.com/office/drawing/2014/main" val="25815358"/>
                    </a:ext>
                  </a:extLst>
                </a:gridCol>
                <a:gridCol w="1125651">
                  <a:extLst>
                    <a:ext uri="{9D8B030D-6E8A-4147-A177-3AD203B41FA5}">
                      <a16:colId xmlns:a16="http://schemas.microsoft.com/office/drawing/2014/main" val="4294376431"/>
                    </a:ext>
                  </a:extLst>
                </a:gridCol>
                <a:gridCol w="1124856">
                  <a:extLst>
                    <a:ext uri="{9D8B030D-6E8A-4147-A177-3AD203B41FA5}">
                      <a16:colId xmlns:a16="http://schemas.microsoft.com/office/drawing/2014/main" val="2265508501"/>
                    </a:ext>
                  </a:extLst>
                </a:gridCol>
                <a:gridCol w="1370196">
                  <a:extLst>
                    <a:ext uri="{9D8B030D-6E8A-4147-A177-3AD203B41FA5}">
                      <a16:colId xmlns:a16="http://schemas.microsoft.com/office/drawing/2014/main" val="2255169568"/>
                    </a:ext>
                  </a:extLst>
                </a:gridCol>
                <a:gridCol w="1780515">
                  <a:extLst>
                    <a:ext uri="{9D8B030D-6E8A-4147-A177-3AD203B41FA5}">
                      <a16:colId xmlns:a16="http://schemas.microsoft.com/office/drawing/2014/main" val="570696759"/>
                    </a:ext>
                  </a:extLst>
                </a:gridCol>
              </a:tblGrid>
              <a:tr h="806854">
                <a:tc>
                  <a:txBody>
                    <a:bodyPr/>
                    <a:lstStyle/>
                    <a:p>
                      <a:pPr algn="l">
                        <a:lnSpc>
                          <a:spcPct val="107000"/>
                        </a:lnSpc>
                        <a:spcAft>
                          <a:spcPts val="0"/>
                        </a:spcAft>
                      </a:pPr>
                      <a:r>
                        <a:rPr lang="nl-NL" sz="1200" dirty="0">
                          <a:effectLst/>
                        </a:rPr>
                        <a:t>Leeftijd →</a:t>
                      </a:r>
                      <a:endParaRPr lang="nl-NL" sz="1100" dirty="0">
                        <a:effectLst/>
                      </a:endParaRPr>
                    </a:p>
                    <a:p>
                      <a:pPr algn="l">
                        <a:lnSpc>
                          <a:spcPct val="107000"/>
                        </a:lnSpc>
                        <a:spcAft>
                          <a:spcPts val="0"/>
                        </a:spcAft>
                      </a:pPr>
                      <a:r>
                        <a:rPr lang="nl-NL" sz="1200" dirty="0">
                          <a:effectLst/>
                        </a:rPr>
                        <a:t> </a:t>
                      </a:r>
                      <a:endParaRPr lang="nl-NL" sz="1100" dirty="0">
                        <a:effectLst/>
                      </a:endParaRPr>
                    </a:p>
                    <a:p>
                      <a:pPr algn="l">
                        <a:lnSpc>
                          <a:spcPct val="107000"/>
                        </a:lnSpc>
                        <a:spcAft>
                          <a:spcPts val="0"/>
                        </a:spcAft>
                      </a:pPr>
                      <a:r>
                        <a:rPr lang="nl-NL" sz="1200" dirty="0">
                          <a:effectLst/>
                        </a:rPr>
                        <a:t>Soort enting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400" dirty="0">
                          <a:effectLst/>
                        </a:rPr>
                        <a:t> </a:t>
                      </a:r>
                      <a:endParaRPr lang="nl-NL" sz="1400" dirty="0" smtClean="0">
                        <a:effectLst/>
                      </a:endParaRPr>
                    </a:p>
                    <a:p>
                      <a:pPr algn="l">
                        <a:lnSpc>
                          <a:spcPct val="107000"/>
                        </a:lnSpc>
                        <a:spcAft>
                          <a:spcPts val="0"/>
                        </a:spcAft>
                      </a:pPr>
                      <a:r>
                        <a:rPr lang="nl-NL" sz="1400" dirty="0" smtClean="0">
                          <a:effectLst/>
                        </a:rPr>
                        <a:t>6 weken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400" dirty="0">
                          <a:effectLst/>
                        </a:rPr>
                        <a:t> </a:t>
                      </a:r>
                      <a:endParaRPr lang="nl-NL" sz="1400" dirty="0" smtClean="0">
                        <a:effectLst/>
                      </a:endParaRPr>
                    </a:p>
                    <a:p>
                      <a:pPr algn="l">
                        <a:lnSpc>
                          <a:spcPct val="107000"/>
                        </a:lnSpc>
                        <a:spcAft>
                          <a:spcPts val="0"/>
                        </a:spcAft>
                      </a:pPr>
                      <a:r>
                        <a:rPr lang="nl-NL" sz="1400" dirty="0" smtClean="0">
                          <a:effectLst/>
                        </a:rPr>
                        <a:t>8/9 </a:t>
                      </a:r>
                      <a:r>
                        <a:rPr lang="nl-NL" sz="1400" dirty="0" smtClean="0">
                          <a:effectLst/>
                        </a:rPr>
                        <a:t>weken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400" dirty="0">
                          <a:effectLst/>
                        </a:rPr>
                        <a:t> </a:t>
                      </a:r>
                      <a:endParaRPr lang="nl-NL" sz="1400" dirty="0" smtClean="0">
                        <a:effectLst/>
                      </a:endParaRPr>
                    </a:p>
                    <a:p>
                      <a:pPr algn="l">
                        <a:lnSpc>
                          <a:spcPct val="107000"/>
                        </a:lnSpc>
                        <a:spcAft>
                          <a:spcPts val="0"/>
                        </a:spcAft>
                      </a:pPr>
                      <a:r>
                        <a:rPr lang="nl-NL" sz="1400" dirty="0" smtClean="0">
                          <a:effectLst/>
                        </a:rPr>
                        <a:t>12 weken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400" dirty="0">
                          <a:effectLst/>
                        </a:rPr>
                        <a:t> </a:t>
                      </a:r>
                      <a:endParaRPr lang="nl-NL" sz="1400" dirty="0" smtClean="0">
                        <a:effectLst/>
                      </a:endParaRPr>
                    </a:p>
                    <a:p>
                      <a:pPr algn="l">
                        <a:lnSpc>
                          <a:spcPct val="107000"/>
                        </a:lnSpc>
                        <a:spcAft>
                          <a:spcPts val="0"/>
                        </a:spcAft>
                      </a:pPr>
                      <a:r>
                        <a:rPr lang="nl-NL" sz="1400" dirty="0" smtClean="0">
                          <a:effectLst/>
                        </a:rPr>
                        <a:t>14 weken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400" dirty="0">
                          <a:effectLst/>
                        </a:rPr>
                        <a:t> </a:t>
                      </a:r>
                      <a:endParaRPr lang="nl-NL" sz="1400" dirty="0" smtClean="0">
                        <a:effectLst/>
                      </a:endParaRPr>
                    </a:p>
                    <a:p>
                      <a:pPr algn="l">
                        <a:lnSpc>
                          <a:spcPct val="107000"/>
                        </a:lnSpc>
                        <a:spcAft>
                          <a:spcPts val="0"/>
                        </a:spcAft>
                      </a:pPr>
                      <a:r>
                        <a:rPr lang="nl-NL" sz="1400" dirty="0" smtClean="0">
                          <a:effectLst/>
                        </a:rPr>
                        <a:t>5 maanden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p>
                    <a:p>
                      <a:pPr algn="l">
                        <a:lnSpc>
                          <a:spcPct val="107000"/>
                        </a:lnSpc>
                        <a:spcAft>
                          <a:spcPts val="0"/>
                        </a:spcAft>
                      </a:pPr>
                      <a:r>
                        <a:rPr lang="nl-NL" sz="1100">
                          <a:effectLst/>
                        </a:rPr>
                        <a:t>Herhaling ↓</a:t>
                      </a:r>
                    </a:p>
                    <a:p>
                      <a:pPr algn="l">
                        <a:lnSpc>
                          <a:spcPct val="107000"/>
                        </a:lnSpc>
                        <a:spcAft>
                          <a:spcPts val="0"/>
                        </a:spcAft>
                      </a:pPr>
                      <a:r>
                        <a:rPr lang="nl-NL" sz="1100">
                          <a:effectLst/>
                        </a:rPr>
                        <a:t> </a:t>
                      </a:r>
                    </a:p>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208871188"/>
                  </a:ext>
                </a:extLst>
              </a:tr>
              <a:tr h="758729">
                <a:tc>
                  <a:txBody>
                    <a:bodyPr/>
                    <a:lstStyle/>
                    <a:p>
                      <a:pPr algn="l">
                        <a:lnSpc>
                          <a:spcPct val="107000"/>
                        </a:lnSpc>
                        <a:spcAft>
                          <a:spcPts val="0"/>
                        </a:spcAft>
                      </a:pPr>
                      <a:r>
                        <a:rPr lang="nl-NL" sz="1400" dirty="0">
                          <a:effectLst/>
                        </a:rPr>
                        <a:t> </a:t>
                      </a:r>
                    </a:p>
                    <a:p>
                      <a:pPr algn="l">
                        <a:lnSpc>
                          <a:spcPct val="107000"/>
                        </a:lnSpc>
                        <a:spcAft>
                          <a:spcPts val="0"/>
                        </a:spcAft>
                      </a:pPr>
                      <a:r>
                        <a:rPr lang="nl-NL" sz="1400" dirty="0">
                          <a:effectLst/>
                        </a:rPr>
                        <a:t> </a:t>
                      </a:r>
                      <a:r>
                        <a:rPr lang="nl-NL" sz="1400" dirty="0" smtClean="0">
                          <a:effectLst/>
                        </a:rPr>
                        <a:t>Puppy-enting</a:t>
                      </a:r>
                      <a:endParaRPr lang="nl-NL" sz="1400" dirty="0">
                        <a:effectLst/>
                      </a:endParaRPr>
                    </a:p>
                    <a:p>
                      <a:pPr algn="l">
                        <a:lnSpc>
                          <a:spcPct val="107000"/>
                        </a:lnSpc>
                        <a:spcAft>
                          <a:spcPts val="0"/>
                        </a:spcAft>
                      </a:pP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dirty="0">
                          <a:effectLst/>
                        </a:rPr>
                        <a:t> </a:t>
                      </a: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200" dirty="0">
                          <a:effectLst/>
                        </a:rPr>
                        <a:t> </a:t>
                      </a:r>
                      <a:r>
                        <a:rPr lang="nl-NL" sz="1200" dirty="0" smtClean="0">
                          <a:effectLst/>
                        </a:rPr>
                        <a:t> </a:t>
                      </a:r>
                    </a:p>
                    <a:p>
                      <a:pPr algn="l">
                        <a:lnSpc>
                          <a:spcPct val="107000"/>
                        </a:lnSpc>
                        <a:spcAft>
                          <a:spcPts val="0"/>
                        </a:spcAft>
                      </a:pPr>
                      <a:r>
                        <a:rPr lang="nl-NL" sz="1200" baseline="0" dirty="0" smtClean="0">
                          <a:effectLst/>
                          <a:latin typeface="Calibri" panose="020F0502020204030204" pitchFamily="34" charset="0"/>
                          <a:ea typeface="Calibri" panose="020F0502020204030204" pitchFamily="34" charset="0"/>
                          <a:cs typeface="Times New Roman" panose="02020603050405020304" pitchFamily="18" charset="0"/>
                        </a:rPr>
                        <a:t> Niet</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876188066"/>
                  </a:ext>
                </a:extLst>
              </a:tr>
              <a:tr h="758729">
                <a:tc>
                  <a:txBody>
                    <a:bodyPr/>
                    <a:lstStyle/>
                    <a:p>
                      <a:pPr algn="l">
                        <a:lnSpc>
                          <a:spcPct val="107000"/>
                        </a:lnSpc>
                        <a:spcAft>
                          <a:spcPts val="0"/>
                        </a:spcAft>
                      </a:pPr>
                      <a:r>
                        <a:rPr lang="nl-NL" sz="1400" dirty="0" smtClean="0">
                          <a:effectLst/>
                        </a:rPr>
                        <a:t> </a:t>
                      </a:r>
                    </a:p>
                    <a:p>
                      <a:pPr algn="l">
                        <a:lnSpc>
                          <a:spcPct val="107000"/>
                        </a:lnSpc>
                        <a:spcAft>
                          <a:spcPts val="0"/>
                        </a:spcAft>
                      </a:pPr>
                      <a:r>
                        <a:rPr lang="nl-NL" sz="1400" baseline="0" dirty="0" smtClean="0">
                          <a:effectLst/>
                        </a:rPr>
                        <a:t> Ziekte van Carré</a:t>
                      </a:r>
                      <a:endParaRPr lang="nl-NL" sz="1400" dirty="0" smtClean="0">
                        <a:effectLst/>
                      </a:endParaRPr>
                    </a:p>
                    <a:p>
                      <a:pPr algn="l">
                        <a:lnSpc>
                          <a:spcPct val="107000"/>
                        </a:lnSpc>
                        <a:spcAft>
                          <a:spcPts val="0"/>
                        </a:spcAft>
                      </a:pPr>
                      <a:r>
                        <a:rPr lang="nl-NL" sz="1400" dirty="0" smtClean="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200" dirty="0">
                          <a:effectLst/>
                        </a:rPr>
                        <a:t> </a:t>
                      </a:r>
                      <a:endParaRPr lang="nl-NL" sz="1200" dirty="0" smtClean="0">
                        <a:effectLst/>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200" dirty="0">
                          <a:effectLst/>
                        </a:rPr>
                        <a:t> </a:t>
                      </a:r>
                      <a:endParaRPr lang="nl-NL" sz="1200" dirty="0" smtClean="0">
                        <a:effectLst/>
                      </a:endParaRPr>
                    </a:p>
                    <a:p>
                      <a:pPr algn="l">
                        <a:lnSpc>
                          <a:spcPct val="107000"/>
                        </a:lnSpc>
                        <a:spcAft>
                          <a:spcPts val="0"/>
                        </a:spcAft>
                      </a:pPr>
                      <a:r>
                        <a:rPr lang="nl-NL" sz="1200" dirty="0" smtClean="0">
                          <a:effectLst/>
                          <a:latin typeface="Calibri" panose="020F0502020204030204" pitchFamily="34" charset="0"/>
                          <a:ea typeface="Calibri" panose="020F0502020204030204" pitchFamily="34" charset="0"/>
                          <a:cs typeface="Times New Roman" panose="02020603050405020304" pitchFamily="18" charset="0"/>
                        </a:rPr>
                        <a:t>Elke twee jaar</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217220987"/>
                  </a:ext>
                </a:extLst>
              </a:tr>
              <a:tr h="758729">
                <a:tc>
                  <a:txBody>
                    <a:bodyPr/>
                    <a:lstStyle/>
                    <a:p>
                      <a:pPr algn="l">
                        <a:lnSpc>
                          <a:spcPct val="107000"/>
                        </a:lnSpc>
                        <a:spcAft>
                          <a:spcPts val="0"/>
                        </a:spcAft>
                      </a:pPr>
                      <a:r>
                        <a:rPr lang="nl-NL" sz="1400" dirty="0">
                          <a:effectLst/>
                        </a:rPr>
                        <a:t> </a:t>
                      </a:r>
                    </a:p>
                    <a:p>
                      <a:pPr algn="l">
                        <a:lnSpc>
                          <a:spcPct val="107000"/>
                        </a:lnSpc>
                        <a:spcAft>
                          <a:spcPts val="0"/>
                        </a:spcAft>
                      </a:pPr>
                      <a:r>
                        <a:rPr lang="nl-NL" sz="1400" dirty="0">
                          <a:effectLst/>
                        </a:rPr>
                        <a:t> </a:t>
                      </a:r>
                      <a:r>
                        <a:rPr lang="nl-NL" sz="1400" dirty="0" smtClean="0">
                          <a:effectLst/>
                        </a:rPr>
                        <a:t>Hepatitis</a:t>
                      </a:r>
                      <a:endParaRPr lang="nl-NL" sz="1400" dirty="0">
                        <a:effectLst/>
                      </a:endParaRPr>
                    </a:p>
                    <a:p>
                      <a:pPr algn="l">
                        <a:lnSpc>
                          <a:spcPct val="107000"/>
                        </a:lnSpc>
                        <a:spcAft>
                          <a:spcPts val="0"/>
                        </a:spcAft>
                      </a:pP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200" dirty="0">
                          <a:effectLst/>
                        </a:rPr>
                        <a:t> </a:t>
                      </a:r>
                      <a:endParaRPr lang="nl-NL" sz="1200" dirty="0" smtClean="0">
                        <a:effectLst/>
                      </a:endParaRPr>
                    </a:p>
                    <a:p>
                      <a:pPr algn="l">
                        <a:lnSpc>
                          <a:spcPct val="107000"/>
                        </a:lnSpc>
                        <a:spcAft>
                          <a:spcPts val="0"/>
                        </a:spcAft>
                      </a:pPr>
                      <a:r>
                        <a:rPr lang="nl-NL" sz="1200" dirty="0" smtClean="0">
                          <a:effectLst/>
                          <a:latin typeface="Calibri" panose="020F0502020204030204" pitchFamily="34" charset="0"/>
                          <a:ea typeface="Calibri" panose="020F0502020204030204" pitchFamily="34" charset="0"/>
                          <a:cs typeface="Times New Roman" panose="02020603050405020304" pitchFamily="18" charset="0"/>
                        </a:rPr>
                        <a:t>Elke twee jaar</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3286452257"/>
                  </a:ext>
                </a:extLst>
              </a:tr>
              <a:tr h="758729">
                <a:tc>
                  <a:txBody>
                    <a:bodyPr/>
                    <a:lstStyle/>
                    <a:p>
                      <a:pPr algn="l">
                        <a:lnSpc>
                          <a:spcPct val="107000"/>
                        </a:lnSpc>
                        <a:spcAft>
                          <a:spcPts val="0"/>
                        </a:spcAft>
                      </a:pPr>
                      <a:r>
                        <a:rPr lang="nl-NL" sz="1400" dirty="0">
                          <a:effectLst/>
                        </a:rPr>
                        <a:t> </a:t>
                      </a:r>
                    </a:p>
                    <a:p>
                      <a:pPr algn="l">
                        <a:lnSpc>
                          <a:spcPct val="107000"/>
                        </a:lnSpc>
                        <a:spcAft>
                          <a:spcPts val="0"/>
                        </a:spcAft>
                      </a:pPr>
                      <a:r>
                        <a:rPr lang="nl-NL" sz="1400" dirty="0">
                          <a:effectLst/>
                        </a:rPr>
                        <a:t> </a:t>
                      </a:r>
                      <a:r>
                        <a:rPr lang="nl-NL" sz="1400" dirty="0" smtClean="0">
                          <a:effectLst/>
                        </a:rPr>
                        <a:t>Leptospirose</a:t>
                      </a:r>
                      <a:endParaRPr lang="nl-NL" sz="1400" dirty="0">
                        <a:effectLst/>
                      </a:endParaRPr>
                    </a:p>
                    <a:p>
                      <a:pPr algn="l">
                        <a:lnSpc>
                          <a:spcPct val="107000"/>
                        </a:lnSpc>
                        <a:spcAft>
                          <a:spcPts val="0"/>
                        </a:spcAft>
                      </a:pP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200" dirty="0">
                          <a:effectLst/>
                        </a:rPr>
                        <a:t> </a:t>
                      </a:r>
                      <a:endParaRPr lang="nl-NL" sz="1200" dirty="0" smtClean="0">
                        <a:effectLst/>
                      </a:endParaRPr>
                    </a:p>
                    <a:p>
                      <a:pPr algn="l">
                        <a:lnSpc>
                          <a:spcPct val="107000"/>
                        </a:lnSpc>
                        <a:spcAft>
                          <a:spcPts val="0"/>
                        </a:spcAft>
                      </a:pPr>
                      <a:r>
                        <a:rPr lang="nl-NL" sz="1200" dirty="0" smtClean="0">
                          <a:effectLst/>
                          <a:latin typeface="Calibri" panose="020F0502020204030204" pitchFamily="34" charset="0"/>
                          <a:ea typeface="Calibri" panose="020F0502020204030204" pitchFamily="34" charset="0"/>
                          <a:cs typeface="Times New Roman" panose="02020603050405020304" pitchFamily="18" charset="0"/>
                        </a:rPr>
                        <a:t>Elk jaar</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2165634642"/>
                  </a:ext>
                </a:extLst>
              </a:tr>
              <a:tr h="758729">
                <a:tc>
                  <a:txBody>
                    <a:bodyPr/>
                    <a:lstStyle/>
                    <a:p>
                      <a:pPr algn="l">
                        <a:lnSpc>
                          <a:spcPct val="107000"/>
                        </a:lnSpc>
                        <a:spcAft>
                          <a:spcPts val="0"/>
                        </a:spcAft>
                      </a:pPr>
                      <a:r>
                        <a:rPr lang="nl-NL" sz="1400" dirty="0">
                          <a:effectLst/>
                        </a:rPr>
                        <a:t> </a:t>
                      </a:r>
                    </a:p>
                    <a:p>
                      <a:pPr algn="l">
                        <a:lnSpc>
                          <a:spcPct val="107000"/>
                        </a:lnSpc>
                        <a:spcAft>
                          <a:spcPts val="0"/>
                        </a:spcAft>
                      </a:pPr>
                      <a:r>
                        <a:rPr lang="nl-NL" sz="1400" dirty="0">
                          <a:effectLst/>
                        </a:rPr>
                        <a:t> </a:t>
                      </a:r>
                      <a:r>
                        <a:rPr lang="nl-NL" sz="1400" dirty="0" err="1" smtClean="0">
                          <a:effectLst/>
                        </a:rPr>
                        <a:t>Parvo</a:t>
                      </a:r>
                      <a:r>
                        <a:rPr lang="nl-NL" sz="1400" dirty="0" smtClean="0">
                          <a:effectLst/>
                        </a:rPr>
                        <a:t>-virus</a:t>
                      </a:r>
                      <a:endParaRPr lang="nl-NL" sz="1400" dirty="0">
                        <a:effectLst/>
                      </a:endParaRPr>
                    </a:p>
                    <a:p>
                      <a:pPr algn="l">
                        <a:lnSpc>
                          <a:spcPct val="107000"/>
                        </a:lnSpc>
                        <a:spcAft>
                          <a:spcPts val="0"/>
                        </a:spcAft>
                      </a:pP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nl-NL"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200" dirty="0">
                          <a:effectLst/>
                        </a:rPr>
                        <a:t> </a:t>
                      </a:r>
                      <a:endParaRPr lang="nl-NL" sz="1200" dirty="0" smtClean="0">
                        <a:effectLst/>
                      </a:endParaRPr>
                    </a:p>
                    <a:p>
                      <a:pPr algn="l">
                        <a:lnSpc>
                          <a:spcPct val="107000"/>
                        </a:lnSpc>
                        <a:spcAft>
                          <a:spcPts val="0"/>
                        </a:spcAft>
                      </a:pPr>
                      <a:r>
                        <a:rPr lang="nl-NL" sz="1200" dirty="0" smtClean="0">
                          <a:effectLst/>
                          <a:latin typeface="Calibri" panose="020F0502020204030204" pitchFamily="34" charset="0"/>
                          <a:ea typeface="Calibri" panose="020F0502020204030204" pitchFamily="34" charset="0"/>
                          <a:cs typeface="Times New Roman" panose="02020603050405020304" pitchFamily="18" charset="0"/>
                        </a:rPr>
                        <a:t>Elk jaar</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2218785397"/>
                  </a:ext>
                </a:extLst>
              </a:tr>
              <a:tr h="758729">
                <a:tc>
                  <a:txBody>
                    <a:bodyPr/>
                    <a:lstStyle/>
                    <a:p>
                      <a:pPr algn="l">
                        <a:lnSpc>
                          <a:spcPct val="107000"/>
                        </a:lnSpc>
                        <a:spcAft>
                          <a:spcPts val="0"/>
                        </a:spcAft>
                      </a:pPr>
                      <a:r>
                        <a:rPr lang="nl-NL" sz="1400" dirty="0">
                          <a:effectLst/>
                        </a:rPr>
                        <a:t> </a:t>
                      </a:r>
                    </a:p>
                    <a:p>
                      <a:pPr algn="l">
                        <a:lnSpc>
                          <a:spcPct val="107000"/>
                        </a:lnSpc>
                        <a:spcAft>
                          <a:spcPts val="0"/>
                        </a:spcAft>
                      </a:pPr>
                      <a:r>
                        <a:rPr lang="nl-NL" sz="1400" dirty="0">
                          <a:effectLst/>
                        </a:rPr>
                        <a:t> </a:t>
                      </a:r>
                      <a:r>
                        <a:rPr lang="nl-NL" sz="1400" dirty="0" smtClean="0">
                          <a:effectLst/>
                        </a:rPr>
                        <a:t>Para-Influenza</a:t>
                      </a:r>
                      <a:endParaRPr lang="nl-NL" sz="1400" dirty="0">
                        <a:effectLst/>
                      </a:endParaRPr>
                    </a:p>
                    <a:p>
                      <a:pPr algn="l">
                        <a:lnSpc>
                          <a:spcPct val="107000"/>
                        </a:lnSpc>
                        <a:spcAft>
                          <a:spcPts val="0"/>
                        </a:spcAft>
                      </a:pP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dirty="0">
                          <a:effectLst/>
                        </a:rPr>
                        <a:t> </a:t>
                      </a:r>
                      <a:r>
                        <a:rPr lang="nl-NL" sz="11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200" dirty="0">
                          <a:effectLst/>
                        </a:rPr>
                        <a:t> </a:t>
                      </a:r>
                      <a:endParaRPr lang="nl-NL" sz="1200" dirty="0" smtClean="0">
                        <a:effectLst/>
                      </a:endParaRPr>
                    </a:p>
                    <a:p>
                      <a:pPr algn="l">
                        <a:lnSpc>
                          <a:spcPct val="107000"/>
                        </a:lnSpc>
                        <a:spcAft>
                          <a:spcPts val="0"/>
                        </a:spcAft>
                      </a:pPr>
                      <a:r>
                        <a:rPr lang="nl-NL" sz="1200" dirty="0" smtClean="0">
                          <a:effectLst/>
                          <a:latin typeface="Calibri" panose="020F0502020204030204" pitchFamily="34" charset="0"/>
                          <a:ea typeface="Calibri" panose="020F0502020204030204" pitchFamily="34" charset="0"/>
                          <a:cs typeface="Times New Roman" panose="02020603050405020304" pitchFamily="18" charset="0"/>
                        </a:rPr>
                        <a:t>Elk</a:t>
                      </a:r>
                      <a:r>
                        <a:rPr lang="nl-NL" sz="1200" baseline="0" dirty="0" smtClean="0">
                          <a:effectLst/>
                          <a:latin typeface="Calibri" panose="020F0502020204030204" pitchFamily="34" charset="0"/>
                          <a:ea typeface="Calibri" panose="020F0502020204030204" pitchFamily="34" charset="0"/>
                          <a:cs typeface="Times New Roman" panose="02020603050405020304" pitchFamily="18" charset="0"/>
                        </a:rPr>
                        <a:t> jaar</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335283376"/>
                  </a:ext>
                </a:extLst>
              </a:tr>
              <a:tr h="758729">
                <a:tc>
                  <a:txBody>
                    <a:bodyPr/>
                    <a:lstStyle/>
                    <a:p>
                      <a:pPr algn="l">
                        <a:lnSpc>
                          <a:spcPct val="107000"/>
                        </a:lnSpc>
                        <a:spcAft>
                          <a:spcPts val="0"/>
                        </a:spcAft>
                      </a:pPr>
                      <a:r>
                        <a:rPr lang="nl-NL" sz="1400" dirty="0">
                          <a:effectLst/>
                        </a:rPr>
                        <a:t> </a:t>
                      </a:r>
                    </a:p>
                    <a:p>
                      <a:pPr algn="l">
                        <a:lnSpc>
                          <a:spcPct val="107000"/>
                        </a:lnSpc>
                        <a:spcAft>
                          <a:spcPts val="0"/>
                        </a:spcAft>
                      </a:pPr>
                      <a:r>
                        <a:rPr lang="nl-NL" sz="1400" dirty="0">
                          <a:effectLst/>
                        </a:rPr>
                        <a:t> </a:t>
                      </a:r>
                      <a:r>
                        <a:rPr lang="nl-NL" sz="1400" dirty="0" smtClean="0">
                          <a:effectLst/>
                        </a:rPr>
                        <a:t>Rabiës</a:t>
                      </a:r>
                      <a:endParaRPr lang="nl-NL" sz="1400" dirty="0">
                        <a:effectLst/>
                      </a:endParaRPr>
                    </a:p>
                    <a:p>
                      <a:pPr algn="l">
                        <a:lnSpc>
                          <a:spcPct val="107000"/>
                        </a:lnSpc>
                        <a:spcAft>
                          <a:spcPts val="0"/>
                        </a:spcAft>
                      </a:pP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200" dirty="0">
                          <a:effectLst/>
                        </a:rPr>
                        <a:t> </a:t>
                      </a:r>
                      <a:r>
                        <a:rPr lang="nl-NL" sz="1200" dirty="0" smtClean="0">
                          <a:effectLst/>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lang="nl-NL" sz="28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c>
                  <a:txBody>
                    <a:bodyPr/>
                    <a:lstStyle/>
                    <a:p>
                      <a:pPr algn="l">
                        <a:lnSpc>
                          <a:spcPct val="107000"/>
                        </a:lnSpc>
                        <a:spcAft>
                          <a:spcPts val="0"/>
                        </a:spcAft>
                      </a:pPr>
                      <a:r>
                        <a:rPr lang="nl-NL" sz="1200" dirty="0">
                          <a:effectLst/>
                        </a:rPr>
                        <a:t> </a:t>
                      </a:r>
                      <a:r>
                        <a:rPr lang="nl-NL" sz="1200" dirty="0" smtClean="0">
                          <a:effectLst/>
                          <a:latin typeface="Calibri" panose="020F0502020204030204" pitchFamily="34" charset="0"/>
                          <a:ea typeface="Calibri" panose="020F0502020204030204" pitchFamily="34" charset="0"/>
                          <a:cs typeface="Times New Roman" panose="02020603050405020304" pitchFamily="18" charset="0"/>
                        </a:rPr>
                        <a:t>Voor honden</a:t>
                      </a:r>
                      <a:r>
                        <a:rPr lang="nl-NL" sz="1200" baseline="0" dirty="0" smtClean="0">
                          <a:effectLst/>
                          <a:latin typeface="Calibri" panose="020F0502020204030204" pitchFamily="34" charset="0"/>
                          <a:ea typeface="Calibri" panose="020F0502020204030204" pitchFamily="34" charset="0"/>
                          <a:cs typeface="Times New Roman" panose="02020603050405020304" pitchFamily="18" charset="0"/>
                        </a:rPr>
                        <a:t> die mee op vakantie gaan: </a:t>
                      </a:r>
                      <a:r>
                        <a:rPr lang="nl-NL" sz="1200" dirty="0" smtClean="0">
                          <a:effectLst/>
                          <a:latin typeface="Calibri" panose="020F0502020204030204" pitchFamily="34" charset="0"/>
                          <a:ea typeface="Calibri" panose="020F0502020204030204" pitchFamily="34" charset="0"/>
                          <a:cs typeface="Times New Roman" panose="02020603050405020304" pitchFamily="18" charset="0"/>
                        </a:rPr>
                        <a:t>Elke twee jaar en</a:t>
                      </a:r>
                      <a:r>
                        <a:rPr lang="nl-NL" sz="1200" baseline="0" dirty="0" smtClean="0">
                          <a:effectLst/>
                          <a:latin typeface="Calibri" panose="020F0502020204030204" pitchFamily="34" charset="0"/>
                          <a:ea typeface="Calibri" panose="020F0502020204030204" pitchFamily="34" charset="0"/>
                          <a:cs typeface="Times New Roman" panose="02020603050405020304" pitchFamily="18" charset="0"/>
                        </a:rPr>
                        <a:t> minimaal 30 dagen voor vertrek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extLst>
                  <a:ext uri="{0D108BD9-81ED-4DB2-BD59-A6C34878D82A}">
                    <a16:rowId xmlns:a16="http://schemas.microsoft.com/office/drawing/2014/main" val="4189109743"/>
                  </a:ext>
                </a:extLst>
              </a:tr>
            </a:tbl>
          </a:graphicData>
        </a:graphic>
      </p:graphicFrame>
    </p:spTree>
    <p:extLst>
      <p:ext uri="{BB962C8B-B14F-4D97-AF65-F5344CB8AC3E}">
        <p14:creationId xmlns:p14="http://schemas.microsoft.com/office/powerpoint/2010/main" val="4676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Cocktail enting</a:t>
            </a:r>
            <a:endParaRPr lang="nl-NL" dirty="0">
              <a:solidFill>
                <a:srgbClr val="0070C0"/>
              </a:solidFill>
            </a:endParaRPr>
          </a:p>
        </p:txBody>
      </p:sp>
      <p:sp>
        <p:nvSpPr>
          <p:cNvPr id="3" name="Tijdelijke aanduiding voor inhoud 2"/>
          <p:cNvSpPr>
            <a:spLocks noGrp="1"/>
          </p:cNvSpPr>
          <p:nvPr>
            <p:ph idx="1"/>
          </p:nvPr>
        </p:nvSpPr>
        <p:spPr/>
        <p:txBody>
          <a:bodyPr>
            <a:normAutofit/>
          </a:bodyPr>
          <a:lstStyle/>
          <a:p>
            <a:r>
              <a:rPr lang="nl-NL" dirty="0" smtClean="0">
                <a:effectLst/>
              </a:rPr>
              <a:t>Standaard cocktail:</a:t>
            </a:r>
          </a:p>
          <a:p>
            <a:pPr lvl="1"/>
            <a:r>
              <a:rPr lang="nl-NL" dirty="0" err="1" smtClean="0">
                <a:effectLst/>
              </a:rPr>
              <a:t>Parvo</a:t>
            </a:r>
            <a:endParaRPr lang="nl-NL" dirty="0"/>
          </a:p>
          <a:p>
            <a:pPr lvl="1"/>
            <a:r>
              <a:rPr lang="nl-NL" dirty="0" smtClean="0">
                <a:effectLst/>
              </a:rPr>
              <a:t>Hondenziekte</a:t>
            </a:r>
            <a:endParaRPr lang="nl-NL" dirty="0"/>
          </a:p>
          <a:p>
            <a:pPr lvl="1"/>
            <a:r>
              <a:rPr lang="nl-NL" dirty="0" smtClean="0">
                <a:effectLst/>
              </a:rPr>
              <a:t>Leverziekte</a:t>
            </a:r>
            <a:endParaRPr lang="nl-NL" dirty="0"/>
          </a:p>
          <a:p>
            <a:pPr lvl="1"/>
            <a:r>
              <a:rPr lang="nl-NL" dirty="0" smtClean="0">
                <a:effectLst/>
              </a:rPr>
              <a:t>Leptospirose</a:t>
            </a:r>
          </a:p>
          <a:p>
            <a:r>
              <a:rPr lang="nl-NL" dirty="0" smtClean="0">
                <a:effectLst/>
              </a:rPr>
              <a:t>Optionee</a:t>
            </a:r>
            <a:r>
              <a:rPr lang="nl-NL" dirty="0" smtClean="0"/>
              <a:t>l</a:t>
            </a:r>
            <a:r>
              <a:rPr lang="nl-NL" dirty="0" smtClean="0">
                <a:effectLst/>
              </a:rPr>
              <a:t>:</a:t>
            </a:r>
          </a:p>
          <a:p>
            <a:pPr lvl="1"/>
            <a:r>
              <a:rPr lang="nl-NL" dirty="0" smtClean="0">
                <a:effectLst/>
              </a:rPr>
              <a:t>Para-influenza</a:t>
            </a:r>
            <a:endParaRPr lang="nl-NL" dirty="0"/>
          </a:p>
          <a:p>
            <a:pPr lvl="1"/>
            <a:r>
              <a:rPr lang="nl-NL" dirty="0" err="1" smtClean="0">
                <a:effectLst/>
              </a:rPr>
              <a:t>Bordetella</a:t>
            </a:r>
            <a:r>
              <a:rPr lang="nl-NL" dirty="0" smtClean="0">
                <a:effectLst/>
              </a:rPr>
              <a:t> (variant op Kennelhoest)</a:t>
            </a:r>
          </a:p>
          <a:p>
            <a:pPr lvl="1"/>
            <a:r>
              <a:rPr lang="nl-NL" dirty="0" smtClean="0">
                <a:effectLst/>
              </a:rPr>
              <a:t>Rabiës</a:t>
            </a:r>
            <a:endParaRPr lang="nl-NL" dirty="0"/>
          </a:p>
        </p:txBody>
      </p:sp>
    </p:spTree>
    <p:extLst>
      <p:ext uri="{BB962C8B-B14F-4D97-AF65-F5344CB8AC3E}">
        <p14:creationId xmlns:p14="http://schemas.microsoft.com/office/powerpoint/2010/main" val="23644849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Kennelhoest</a:t>
            </a:r>
            <a:r>
              <a:rPr lang="nl-NL" dirty="0" smtClean="0"/>
              <a:t> </a:t>
            </a:r>
            <a:endParaRPr lang="nl-NL" dirty="0"/>
          </a:p>
        </p:txBody>
      </p:sp>
      <p:sp>
        <p:nvSpPr>
          <p:cNvPr id="3" name="Tijdelijke aanduiding voor inhoud 2"/>
          <p:cNvSpPr>
            <a:spLocks noGrp="1"/>
          </p:cNvSpPr>
          <p:nvPr>
            <p:ph idx="1"/>
          </p:nvPr>
        </p:nvSpPr>
        <p:spPr/>
        <p:txBody>
          <a:bodyPr>
            <a:normAutofit/>
          </a:bodyPr>
          <a:lstStyle/>
          <a:p>
            <a:r>
              <a:rPr lang="nl-NL" dirty="0" smtClean="0">
                <a:effectLst/>
              </a:rPr>
              <a:t>De ziekte kennelhoest bestaat uit twee ziekteverwekkers: </a:t>
            </a:r>
          </a:p>
          <a:p>
            <a:pPr lvl="1"/>
            <a:r>
              <a:rPr lang="nl-NL" dirty="0" smtClean="0">
                <a:effectLst/>
              </a:rPr>
              <a:t>Para-influenza </a:t>
            </a:r>
            <a:endParaRPr lang="nl-NL" dirty="0" smtClean="0"/>
          </a:p>
          <a:p>
            <a:pPr lvl="1"/>
            <a:r>
              <a:rPr lang="nl-NL" dirty="0" err="1" smtClean="0">
                <a:effectLst/>
              </a:rPr>
              <a:t>Bordetella</a:t>
            </a:r>
            <a:r>
              <a:rPr lang="nl-NL" dirty="0" smtClean="0">
                <a:effectLst/>
              </a:rPr>
              <a:t> </a:t>
            </a:r>
          </a:p>
          <a:p>
            <a:r>
              <a:rPr lang="nl-NL" dirty="0" smtClean="0">
                <a:effectLst/>
              </a:rPr>
              <a:t>Voor de beste bescherming tegen kennelhoest is het sowieso beter om tegen beide ziekteverwekkers te vaccineren</a:t>
            </a:r>
          </a:p>
          <a:p>
            <a:r>
              <a:rPr lang="nl-NL" dirty="0" smtClean="0">
                <a:effectLst/>
              </a:rPr>
              <a:t>De Para-influenza werkt niet goed via een subcutane injectie, maar wel als deze </a:t>
            </a:r>
            <a:r>
              <a:rPr lang="nl-NL" dirty="0" err="1" smtClean="0">
                <a:effectLst/>
              </a:rPr>
              <a:t>intranasaal</a:t>
            </a:r>
            <a:r>
              <a:rPr lang="nl-NL" dirty="0" smtClean="0">
                <a:effectLst/>
              </a:rPr>
              <a:t> wordt toegediend</a:t>
            </a:r>
          </a:p>
          <a:p>
            <a:r>
              <a:rPr lang="nl-NL" dirty="0" smtClean="0">
                <a:effectLst/>
              </a:rPr>
              <a:t>De </a:t>
            </a:r>
            <a:r>
              <a:rPr lang="nl-NL" dirty="0" err="1" smtClean="0">
                <a:effectLst/>
              </a:rPr>
              <a:t>intranasale</a:t>
            </a:r>
            <a:r>
              <a:rPr lang="nl-NL" dirty="0" smtClean="0">
                <a:effectLst/>
              </a:rPr>
              <a:t> enting bevat beide ziekteverwekkers en werkt 1 jaar.</a:t>
            </a:r>
            <a:endParaRPr lang="nl-NL" dirty="0" smtClean="0"/>
          </a:p>
          <a:p>
            <a:endParaRPr lang="nl-NL" dirty="0" smtClean="0">
              <a:effectLst/>
            </a:endParaRPr>
          </a:p>
        </p:txBody>
      </p:sp>
    </p:spTree>
    <p:extLst>
      <p:ext uri="{BB962C8B-B14F-4D97-AF65-F5344CB8AC3E}">
        <p14:creationId xmlns:p14="http://schemas.microsoft.com/office/powerpoint/2010/main" val="516773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Inhoud</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Weerstand en immuniteit</a:t>
            </a:r>
          </a:p>
          <a:p>
            <a:r>
              <a:rPr lang="nl-NL" dirty="0" smtClean="0"/>
              <a:t>Vaccinaties</a:t>
            </a:r>
          </a:p>
          <a:p>
            <a:r>
              <a:rPr lang="nl-NL" dirty="0" smtClean="0"/>
              <a:t>Vaccinaties hond</a:t>
            </a:r>
          </a:p>
          <a:p>
            <a:r>
              <a:rPr lang="nl-NL" dirty="0" smtClean="0"/>
              <a:t>Vaccinaties kat</a:t>
            </a:r>
          </a:p>
          <a:p>
            <a:endParaRPr lang="nl-NL" dirty="0"/>
          </a:p>
        </p:txBody>
      </p:sp>
    </p:spTree>
    <p:extLst>
      <p:ext uri="{BB962C8B-B14F-4D97-AF65-F5344CB8AC3E}">
        <p14:creationId xmlns:p14="http://schemas.microsoft.com/office/powerpoint/2010/main" val="34752446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Advies voor kennelhoest </a:t>
            </a:r>
            <a:r>
              <a:rPr lang="nl-NL" dirty="0" err="1" smtClean="0">
                <a:solidFill>
                  <a:srgbClr val="0070C0"/>
                </a:solidFill>
              </a:rPr>
              <a:t>intranasaal</a:t>
            </a:r>
            <a:r>
              <a:rPr lang="nl-NL" dirty="0" smtClean="0">
                <a:solidFill>
                  <a:srgbClr val="0070C0"/>
                </a:solidFill>
              </a:rPr>
              <a:t> </a:t>
            </a:r>
            <a:endParaRPr lang="nl-NL" dirty="0">
              <a:solidFill>
                <a:srgbClr val="0070C0"/>
              </a:solidFill>
            </a:endParaRPr>
          </a:p>
        </p:txBody>
      </p:sp>
      <p:sp>
        <p:nvSpPr>
          <p:cNvPr id="3" name="Tijdelijke aanduiding voor inhoud 2"/>
          <p:cNvSpPr>
            <a:spLocks noGrp="1"/>
          </p:cNvSpPr>
          <p:nvPr>
            <p:ph idx="1"/>
          </p:nvPr>
        </p:nvSpPr>
        <p:spPr/>
        <p:txBody>
          <a:bodyPr>
            <a:normAutofit/>
          </a:bodyPr>
          <a:lstStyle/>
          <a:p>
            <a:r>
              <a:rPr lang="nl-NL" dirty="0"/>
              <a:t>H</a:t>
            </a:r>
            <a:r>
              <a:rPr lang="nl-NL" dirty="0" smtClean="0">
                <a:effectLst/>
              </a:rPr>
              <a:t>onden die een paar keer per week met andere honden spelen</a:t>
            </a:r>
            <a:endParaRPr lang="nl-NL" dirty="0"/>
          </a:p>
          <a:p>
            <a:r>
              <a:rPr lang="nl-NL" dirty="0" smtClean="0">
                <a:effectLst/>
              </a:rPr>
              <a:t>Honden die met een uitlaat service mee gaan</a:t>
            </a:r>
            <a:endParaRPr lang="nl-NL" dirty="0"/>
          </a:p>
          <a:p>
            <a:r>
              <a:rPr lang="nl-NL" dirty="0" smtClean="0">
                <a:effectLst/>
              </a:rPr>
              <a:t>Honden die komend jaar naar een pension gaan</a:t>
            </a:r>
            <a:endParaRPr lang="nl-NL" dirty="0"/>
          </a:p>
          <a:p>
            <a:r>
              <a:rPr lang="nl-NL" dirty="0"/>
              <a:t>H</a:t>
            </a:r>
            <a:r>
              <a:rPr lang="nl-NL" dirty="0" smtClean="0">
                <a:effectLst/>
              </a:rPr>
              <a:t>onden die komend jaar naar een show of training gaan</a:t>
            </a:r>
            <a:endParaRPr lang="nl-NL" dirty="0"/>
          </a:p>
          <a:p>
            <a:r>
              <a:rPr lang="nl-NL" dirty="0" smtClean="0">
                <a:effectLst/>
              </a:rPr>
              <a:t>Alle pups </a:t>
            </a:r>
          </a:p>
          <a:p>
            <a:r>
              <a:rPr lang="nl-NL" dirty="0"/>
              <a:t>H</a:t>
            </a:r>
            <a:r>
              <a:rPr lang="nl-NL" dirty="0" smtClean="0">
                <a:effectLst/>
              </a:rPr>
              <a:t>onden met een korte snuit. Voor deze honden is kennelhoest gevaarlijker omdat ze sneller benauwd worden</a:t>
            </a:r>
            <a:endParaRPr lang="nl-NL" dirty="0"/>
          </a:p>
        </p:txBody>
      </p:sp>
    </p:spTree>
    <p:extLst>
      <p:ext uri="{BB962C8B-B14F-4D97-AF65-F5344CB8AC3E}">
        <p14:creationId xmlns:p14="http://schemas.microsoft.com/office/powerpoint/2010/main" val="461452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Rabiës</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a:t>Rabiës (hondsdolheid) is een ernstige infectie in de </a:t>
            </a:r>
            <a:r>
              <a:rPr lang="nl-NL" dirty="0" smtClean="0"/>
              <a:t>hersenen</a:t>
            </a:r>
          </a:p>
          <a:p>
            <a:r>
              <a:rPr lang="nl-NL" dirty="0" smtClean="0"/>
              <a:t>Het </a:t>
            </a:r>
            <a:r>
              <a:rPr lang="nl-NL" dirty="0"/>
              <a:t>virus wordt verspreid via speeksel van besmette </a:t>
            </a:r>
            <a:r>
              <a:rPr lang="nl-NL" dirty="0" smtClean="0"/>
              <a:t>dieren</a:t>
            </a:r>
          </a:p>
          <a:p>
            <a:r>
              <a:rPr lang="nl-NL" dirty="0" smtClean="0"/>
              <a:t>De </a:t>
            </a:r>
            <a:r>
              <a:rPr lang="nl-NL" dirty="0"/>
              <a:t>eerste symptomen van de infectie zijn griepachtige verschijnselen. Vervolgens treden er krampen en/of verlammingsverschijnselen </a:t>
            </a:r>
            <a:r>
              <a:rPr lang="nl-NL" dirty="0" smtClean="0"/>
              <a:t>op</a:t>
            </a:r>
          </a:p>
          <a:p>
            <a:r>
              <a:rPr lang="nl-NL" dirty="0" smtClean="0"/>
              <a:t>Een </a:t>
            </a:r>
            <a:r>
              <a:rPr lang="nl-NL" dirty="0"/>
              <a:t>onbehandelde infectie van rabiës leidt uiteindelijk tot </a:t>
            </a:r>
            <a:r>
              <a:rPr lang="nl-NL" dirty="0" smtClean="0"/>
              <a:t>overlijden</a:t>
            </a:r>
            <a:endParaRPr lang="nl-NL" dirty="0"/>
          </a:p>
        </p:txBody>
      </p:sp>
    </p:spTree>
    <p:extLst>
      <p:ext uri="{BB962C8B-B14F-4D97-AF65-F5344CB8AC3E}">
        <p14:creationId xmlns:p14="http://schemas.microsoft.com/office/powerpoint/2010/main" val="1686849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kat</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a:t>Elk kitten krijgt via de moedermelk afweerstoffen tegen </a:t>
            </a:r>
            <a:r>
              <a:rPr lang="nl-NL" dirty="0" smtClean="0"/>
              <a:t>ziekten</a:t>
            </a:r>
          </a:p>
          <a:p>
            <a:r>
              <a:rPr lang="nl-NL" dirty="0" smtClean="0"/>
              <a:t>Zodra </a:t>
            </a:r>
            <a:r>
              <a:rPr lang="nl-NL" dirty="0"/>
              <a:t>deze weerstand verdwijnt (tussen de 6 en 16 weken leeftijd) </a:t>
            </a:r>
            <a:r>
              <a:rPr lang="nl-NL" dirty="0" smtClean="0"/>
              <a:t>moet </a:t>
            </a:r>
            <a:r>
              <a:rPr lang="nl-NL" dirty="0"/>
              <a:t>het kitten zelf weerstand </a:t>
            </a:r>
            <a:r>
              <a:rPr lang="nl-NL" dirty="0" smtClean="0"/>
              <a:t>opbouwen</a:t>
            </a:r>
            <a:endParaRPr lang="nl-NL" dirty="0"/>
          </a:p>
          <a:p>
            <a:pPr marL="0" indent="0">
              <a:buNone/>
            </a:pPr>
            <a:endParaRPr lang="nl-NL" dirty="0"/>
          </a:p>
          <a:p>
            <a:r>
              <a:rPr lang="nl-NL" dirty="0"/>
              <a:t>Wij houden de meest voorkomende entingen aan voor de theorietoets van EHBO</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7714" y="4363720"/>
            <a:ext cx="3396887" cy="2264591"/>
          </a:xfrm>
          <a:prstGeom prst="rect">
            <a:avLst/>
          </a:prstGeom>
        </p:spPr>
      </p:pic>
    </p:spTree>
    <p:extLst>
      <p:ext uri="{BB962C8B-B14F-4D97-AF65-F5344CB8AC3E}">
        <p14:creationId xmlns:p14="http://schemas.microsoft.com/office/powerpoint/2010/main" val="40701504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kat</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Panleukopenie (Kattenziekte)</a:t>
            </a:r>
          </a:p>
          <a:p>
            <a:r>
              <a:rPr lang="nl-NL" dirty="0" err="1" smtClean="0"/>
              <a:t>Calicivirus</a:t>
            </a:r>
            <a:r>
              <a:rPr lang="nl-NL" dirty="0" smtClean="0"/>
              <a:t> </a:t>
            </a:r>
            <a:r>
              <a:rPr lang="nl-NL" dirty="0"/>
              <a:t>en H</a:t>
            </a:r>
            <a:r>
              <a:rPr lang="nl-NL" dirty="0" smtClean="0"/>
              <a:t>erpesvirus (Niesziekte)</a:t>
            </a:r>
          </a:p>
          <a:p>
            <a:r>
              <a:rPr lang="nl-NL" dirty="0" smtClean="0"/>
              <a:t>Rabiës</a:t>
            </a:r>
          </a:p>
          <a:p>
            <a:r>
              <a:rPr lang="nl-NL" dirty="0" smtClean="0"/>
              <a:t>Katten Leukemie Virus (</a:t>
            </a:r>
            <a:r>
              <a:rPr lang="nl-NL" dirty="0" err="1" smtClean="0"/>
              <a:t>FeLV</a:t>
            </a:r>
            <a:r>
              <a:rPr lang="nl-NL" dirty="0" smtClean="0"/>
              <a:t>, of ook wel </a:t>
            </a:r>
            <a:r>
              <a:rPr lang="nl-NL" dirty="0" err="1" smtClean="0"/>
              <a:t>Leucose</a:t>
            </a:r>
            <a:r>
              <a:rPr lang="nl-NL" dirty="0" smtClean="0"/>
              <a:t> genoemd)</a:t>
            </a:r>
          </a:p>
          <a:p>
            <a:pPr marL="0" indent="0">
              <a:buNone/>
            </a:pPr>
            <a:endParaRPr lang="nl-NL" dirty="0" smtClean="0"/>
          </a:p>
          <a:p>
            <a:endParaRPr lang="nl-NL" dirty="0"/>
          </a:p>
        </p:txBody>
      </p:sp>
    </p:spTree>
    <p:extLst>
      <p:ext uri="{BB962C8B-B14F-4D97-AF65-F5344CB8AC3E}">
        <p14:creationId xmlns:p14="http://schemas.microsoft.com/office/powerpoint/2010/main" val="2829181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Vaccinatieschema kat</a:t>
            </a:r>
            <a:endParaRPr lang="nl-NL" dirty="0">
              <a:solidFill>
                <a:srgbClr val="0070C0"/>
              </a:solidFill>
            </a:endParaRP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600937738"/>
              </p:ext>
            </p:extLst>
          </p:nvPr>
        </p:nvGraphicFramePr>
        <p:xfrm>
          <a:off x="838200" y="1690688"/>
          <a:ext cx="10515600" cy="4995291"/>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778889327"/>
                    </a:ext>
                  </a:extLst>
                </a:gridCol>
                <a:gridCol w="2103120">
                  <a:extLst>
                    <a:ext uri="{9D8B030D-6E8A-4147-A177-3AD203B41FA5}">
                      <a16:colId xmlns:a16="http://schemas.microsoft.com/office/drawing/2014/main" val="1603634823"/>
                    </a:ext>
                  </a:extLst>
                </a:gridCol>
                <a:gridCol w="2103120">
                  <a:extLst>
                    <a:ext uri="{9D8B030D-6E8A-4147-A177-3AD203B41FA5}">
                      <a16:colId xmlns:a16="http://schemas.microsoft.com/office/drawing/2014/main" val="578692946"/>
                    </a:ext>
                  </a:extLst>
                </a:gridCol>
                <a:gridCol w="2103120">
                  <a:extLst>
                    <a:ext uri="{9D8B030D-6E8A-4147-A177-3AD203B41FA5}">
                      <a16:colId xmlns:a16="http://schemas.microsoft.com/office/drawing/2014/main" val="2739751127"/>
                    </a:ext>
                  </a:extLst>
                </a:gridCol>
                <a:gridCol w="2103120">
                  <a:extLst>
                    <a:ext uri="{9D8B030D-6E8A-4147-A177-3AD203B41FA5}">
                      <a16:colId xmlns:a16="http://schemas.microsoft.com/office/drawing/2014/main" val="2500339719"/>
                    </a:ext>
                  </a:extLst>
                </a:gridCol>
              </a:tblGrid>
              <a:tr h="851190">
                <a:tc>
                  <a:txBody>
                    <a:bodyPr/>
                    <a:lstStyle/>
                    <a:p>
                      <a:pPr algn="l">
                        <a:lnSpc>
                          <a:spcPct val="107000"/>
                        </a:lnSpc>
                        <a:spcAft>
                          <a:spcPts val="0"/>
                        </a:spcAft>
                      </a:pPr>
                      <a:r>
                        <a:rPr lang="nl-NL" sz="1800" dirty="0" smtClean="0">
                          <a:effectLst/>
                        </a:rPr>
                        <a:t>Leeftijd →</a:t>
                      </a:r>
                      <a:endParaRPr lang="nl-NL" sz="1600" dirty="0" smtClean="0">
                        <a:effectLst/>
                      </a:endParaRPr>
                    </a:p>
                    <a:p>
                      <a:pPr algn="l">
                        <a:lnSpc>
                          <a:spcPct val="107000"/>
                        </a:lnSpc>
                        <a:spcAft>
                          <a:spcPts val="0"/>
                        </a:spcAft>
                      </a:pPr>
                      <a:r>
                        <a:rPr lang="nl-NL" sz="1800" dirty="0" smtClean="0">
                          <a:effectLst/>
                        </a:rPr>
                        <a:t> </a:t>
                      </a:r>
                      <a:endParaRPr lang="nl-NL" sz="1600" dirty="0" smtClean="0">
                        <a:effectLst/>
                      </a:endParaRPr>
                    </a:p>
                    <a:p>
                      <a:pPr algn="l">
                        <a:lnSpc>
                          <a:spcPct val="107000"/>
                        </a:lnSpc>
                        <a:spcAft>
                          <a:spcPts val="0"/>
                        </a:spcAft>
                      </a:pPr>
                      <a:r>
                        <a:rPr lang="nl-NL" sz="1800" dirty="0" smtClean="0">
                          <a:effectLst/>
                        </a:rPr>
                        <a:t>Soort enting ↓</a:t>
                      </a:r>
                      <a:endParaRPr lang="nl-NL" sz="16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a:txBody>
                  <a:tcPr/>
                </a:tc>
                <a:tc>
                  <a:txBody>
                    <a:bodyPr/>
                    <a:lstStyle/>
                    <a:p>
                      <a:r>
                        <a:rPr lang="nl-NL" dirty="0" smtClean="0"/>
                        <a:t>8 – 9 weken</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9 – 12 weken</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12 – 24 weken</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Herhaling </a:t>
                      </a:r>
                      <a:r>
                        <a:rPr lang="nl-NL" sz="1800" dirty="0" smtClean="0">
                          <a:effectLst/>
                        </a:rPr>
                        <a:t>↓</a:t>
                      </a:r>
                      <a:endParaRPr lang="nl-NL" dirty="0" smtClean="0"/>
                    </a:p>
                    <a:p>
                      <a:endParaRPr lang="nl-NL" dirty="0"/>
                    </a:p>
                  </a:txBody>
                  <a:tcPr/>
                </a:tc>
                <a:extLst>
                  <a:ext uri="{0D108BD9-81ED-4DB2-BD59-A6C34878D82A}">
                    <a16:rowId xmlns:a16="http://schemas.microsoft.com/office/drawing/2014/main" val="4232371157"/>
                  </a:ext>
                </a:extLst>
              </a:tr>
              <a:tr h="700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Kattenziekte</a:t>
                      </a:r>
                    </a:p>
                    <a:p>
                      <a:endParaRPr lang="nl-N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r>
                        <a:rPr lang="nl-NL" dirty="0" smtClean="0"/>
                        <a:t>Elke drie jaar</a:t>
                      </a:r>
                      <a:endParaRPr lang="nl-NL" dirty="0"/>
                    </a:p>
                  </a:txBody>
                  <a:tcPr/>
                </a:tc>
                <a:extLst>
                  <a:ext uri="{0D108BD9-81ED-4DB2-BD59-A6C34878D82A}">
                    <a16:rowId xmlns:a16="http://schemas.microsoft.com/office/drawing/2014/main" val="3485363236"/>
                  </a:ext>
                </a:extLst>
              </a:tr>
              <a:tr h="370840">
                <a:tc>
                  <a:txBody>
                    <a:bodyPr/>
                    <a:lstStyle/>
                    <a:p>
                      <a:r>
                        <a:rPr lang="nl-NL" dirty="0" smtClean="0"/>
                        <a:t>Niesziekte</a:t>
                      </a:r>
                      <a:endParaRPr lang="nl-N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r>
                        <a:rPr lang="nl-NL" dirty="0" smtClean="0"/>
                        <a:t>Jaarlijks</a:t>
                      </a:r>
                      <a:endParaRPr lang="nl-NL" dirty="0"/>
                    </a:p>
                  </a:txBody>
                  <a:tcPr/>
                </a:tc>
                <a:extLst>
                  <a:ext uri="{0D108BD9-81ED-4DB2-BD59-A6C34878D82A}">
                    <a16:rowId xmlns:a16="http://schemas.microsoft.com/office/drawing/2014/main" val="26244409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Rabiës</a:t>
                      </a:r>
                    </a:p>
                    <a:p>
                      <a:endParaRPr lang="nl-NL" dirty="0"/>
                    </a:p>
                  </a:txBody>
                  <a:tcPr/>
                </a:tc>
                <a:tc>
                  <a:txBody>
                    <a:bodyPr/>
                    <a:lstStyle/>
                    <a:p>
                      <a:pPr algn="ctr"/>
                      <a:endParaRPr lang="nl-NL"/>
                    </a:p>
                  </a:txBody>
                  <a:tcPr/>
                </a:tc>
                <a:tc>
                  <a:txBody>
                    <a:bodyPr/>
                    <a:lstStyle/>
                    <a:p>
                      <a:pPr algn="ctr"/>
                      <a:endParaRPr lang="nl-NL"/>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Drie weken voordat de kat naar het buitenland</a:t>
                      </a:r>
                      <a:r>
                        <a:rPr lang="nl-NL" baseline="0" dirty="0" smtClean="0"/>
                        <a:t> gaat, daarna elke 3 jaar</a:t>
                      </a:r>
                      <a:endParaRPr lang="nl-NL" dirty="0" smtClean="0"/>
                    </a:p>
                  </a:txBody>
                  <a:tcPr/>
                </a:tc>
                <a:extLst>
                  <a:ext uri="{0D108BD9-81ED-4DB2-BD59-A6C34878D82A}">
                    <a16:rowId xmlns:a16="http://schemas.microsoft.com/office/drawing/2014/main" val="20815087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err="1" smtClean="0"/>
                        <a:t>FeLV</a:t>
                      </a:r>
                      <a:endParaRPr lang="nl-NL" dirty="0" smtClean="0"/>
                    </a:p>
                    <a:p>
                      <a:endParaRPr lang="nl-NL" dirty="0"/>
                    </a:p>
                  </a:txBody>
                  <a:tcPr/>
                </a:tc>
                <a:tc>
                  <a:txBody>
                    <a:bodyPr/>
                    <a:lstStyle/>
                    <a:p>
                      <a:pPr algn="ctr"/>
                      <a:endParaRPr lang="nl-NL"/>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smtClean="0"/>
                        <a:t>*</a:t>
                      </a:r>
                      <a:r>
                        <a:rPr lang="nl-NL" dirty="0" smtClean="0"/>
                        <a:t> </a:t>
                      </a:r>
                    </a:p>
                    <a:p>
                      <a:pPr algn="ctr"/>
                      <a:endParaRPr lang="nl-NL" dirty="0"/>
                    </a:p>
                  </a:txBody>
                  <a:tcPr/>
                </a:tc>
                <a:tc>
                  <a:txBody>
                    <a:bodyPr/>
                    <a:lstStyle/>
                    <a:p>
                      <a:r>
                        <a:rPr lang="nl-NL" dirty="0" smtClean="0"/>
                        <a:t>Jaarlijks (in</a:t>
                      </a:r>
                      <a:r>
                        <a:rPr lang="nl-NL" baseline="0" dirty="0" smtClean="0"/>
                        <a:t> overleg met dierenarts) </a:t>
                      </a:r>
                      <a:endParaRPr lang="nl-NL" dirty="0"/>
                    </a:p>
                  </a:txBody>
                  <a:tcPr/>
                </a:tc>
                <a:extLst>
                  <a:ext uri="{0D108BD9-81ED-4DB2-BD59-A6C34878D82A}">
                    <a16:rowId xmlns:a16="http://schemas.microsoft.com/office/drawing/2014/main" val="2472519174"/>
                  </a:ext>
                </a:extLst>
              </a:tr>
            </a:tbl>
          </a:graphicData>
        </a:graphic>
      </p:graphicFrame>
    </p:spTree>
    <p:extLst>
      <p:ext uri="{BB962C8B-B14F-4D97-AF65-F5344CB8AC3E}">
        <p14:creationId xmlns:p14="http://schemas.microsoft.com/office/powerpoint/2010/main" val="9927204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FIP</a:t>
            </a:r>
            <a:endParaRPr lang="nl-NL" dirty="0">
              <a:solidFill>
                <a:srgbClr val="0070C0"/>
              </a:solidFill>
            </a:endParaRPr>
          </a:p>
        </p:txBody>
      </p:sp>
      <p:sp>
        <p:nvSpPr>
          <p:cNvPr id="3" name="Tijdelijke aanduiding voor inhoud 2"/>
          <p:cNvSpPr>
            <a:spLocks noGrp="1"/>
          </p:cNvSpPr>
          <p:nvPr>
            <p:ph idx="1"/>
          </p:nvPr>
        </p:nvSpPr>
        <p:spPr/>
        <p:txBody>
          <a:bodyPr>
            <a:normAutofit lnSpcReduction="10000"/>
          </a:bodyPr>
          <a:lstStyle/>
          <a:p>
            <a:r>
              <a:rPr lang="nl-NL" dirty="0"/>
              <a:t>Het Feline Coronavirus (</a:t>
            </a:r>
            <a:r>
              <a:rPr lang="nl-NL" dirty="0" err="1"/>
              <a:t>FCoV</a:t>
            </a:r>
            <a:r>
              <a:rPr lang="nl-NL" dirty="0"/>
              <a:t>) is een zeer besmettelijk, maar ongevaarlijk virus dat darminfecties veroorzaakt. Het coronavirus veroorzaakt milde diarree klachten. Maar vaker vertonen geïnfecteerde dieren </a:t>
            </a:r>
            <a:r>
              <a:rPr lang="nl-NL" i="1" dirty="0"/>
              <a:t>geen </a:t>
            </a:r>
            <a:r>
              <a:rPr lang="nl-NL" i="1" dirty="0" smtClean="0"/>
              <a:t>verschijnselen</a:t>
            </a:r>
            <a:endParaRPr lang="nl-NL" dirty="0"/>
          </a:p>
          <a:p>
            <a:r>
              <a:rPr lang="nl-NL" dirty="0" smtClean="0"/>
              <a:t>Veel </a:t>
            </a:r>
            <a:r>
              <a:rPr lang="nl-NL" dirty="0"/>
              <a:t>katten komen in hun leven het virus wel een keer tegen. Het grootste deel van de dieren dat in contact komt met het normale virus, overwint het virus, voordat het kwaadaardig kan </a:t>
            </a:r>
            <a:r>
              <a:rPr lang="nl-NL" dirty="0" smtClean="0"/>
              <a:t>worden</a:t>
            </a:r>
            <a:r>
              <a:rPr lang="nl-NL" dirty="0"/>
              <a:t/>
            </a:r>
            <a:br>
              <a:rPr lang="nl-NL" dirty="0"/>
            </a:br>
            <a:r>
              <a:rPr lang="nl-NL" dirty="0"/>
              <a:t> </a:t>
            </a:r>
            <a:endParaRPr lang="nl-NL" b="1" dirty="0"/>
          </a:p>
          <a:p>
            <a:r>
              <a:rPr lang="nl-NL" dirty="0" smtClean="0"/>
              <a:t>Wanneer het Coronavirus muteert, ontstaat FIP </a:t>
            </a:r>
          </a:p>
          <a:p>
            <a:r>
              <a:rPr lang="nl-NL" dirty="0" smtClean="0"/>
              <a:t>FIP staat </a:t>
            </a:r>
            <a:r>
              <a:rPr lang="nl-NL" dirty="0"/>
              <a:t>voor Feline Infectieuze </a:t>
            </a:r>
            <a:r>
              <a:rPr lang="nl-NL" dirty="0" smtClean="0"/>
              <a:t>Peritonitis: besmettelijke </a:t>
            </a:r>
            <a:r>
              <a:rPr lang="nl-NL" dirty="0"/>
              <a:t>buikvliesontsteking van de kat. </a:t>
            </a:r>
          </a:p>
        </p:txBody>
      </p:sp>
    </p:spTree>
    <p:extLst>
      <p:ext uri="{BB962C8B-B14F-4D97-AF65-F5344CB8AC3E}">
        <p14:creationId xmlns:p14="http://schemas.microsoft.com/office/powerpoint/2010/main" val="33897808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70C0"/>
                </a:solidFill>
              </a:rPr>
              <a:t>Vaccineren tegen FIP</a:t>
            </a:r>
            <a:r>
              <a:rPr lang="nl-NL" dirty="0" smtClean="0">
                <a:solidFill>
                  <a:srgbClr val="0070C0"/>
                </a:solidFill>
              </a:rPr>
              <a:t>?</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Er </a:t>
            </a:r>
            <a:r>
              <a:rPr lang="nl-NL" dirty="0"/>
              <a:t>is slechts één geregistreerd FIP vaccin </a:t>
            </a:r>
            <a:r>
              <a:rPr lang="nl-NL" dirty="0" smtClean="0"/>
              <a:t>beschikbaar = duur</a:t>
            </a:r>
          </a:p>
          <a:p>
            <a:r>
              <a:rPr lang="nl-NL" dirty="0"/>
              <a:t>D</a:t>
            </a:r>
            <a:r>
              <a:rPr lang="nl-NL" dirty="0" smtClean="0"/>
              <a:t>it </a:t>
            </a:r>
            <a:r>
              <a:rPr lang="nl-NL" dirty="0"/>
              <a:t>vaccin heeft </a:t>
            </a:r>
            <a:r>
              <a:rPr lang="nl-NL" dirty="0" smtClean="0"/>
              <a:t>een </a:t>
            </a:r>
            <a:r>
              <a:rPr lang="nl-NL" dirty="0"/>
              <a:t>minimale eventuele effectiviteit </a:t>
            </a:r>
            <a:endParaRPr lang="nl-NL" dirty="0" smtClean="0"/>
          </a:p>
          <a:p>
            <a:r>
              <a:rPr lang="nl-NL" dirty="0" smtClean="0"/>
              <a:t>Het </a:t>
            </a:r>
            <a:r>
              <a:rPr lang="nl-NL" dirty="0"/>
              <a:t>is </a:t>
            </a:r>
            <a:r>
              <a:rPr lang="nl-NL" dirty="0" smtClean="0"/>
              <a:t>niet </a:t>
            </a:r>
            <a:r>
              <a:rPr lang="nl-NL" dirty="0"/>
              <a:t>aan te bevelen om katten standaard tegen FIP te </a:t>
            </a:r>
            <a:r>
              <a:rPr lang="nl-NL" dirty="0" smtClean="0"/>
              <a:t>vaccineren</a:t>
            </a:r>
          </a:p>
          <a:p>
            <a:r>
              <a:rPr lang="nl-NL" dirty="0" smtClean="0"/>
              <a:t>Het </a:t>
            </a:r>
            <a:r>
              <a:rPr lang="nl-NL" dirty="0"/>
              <a:t>vaccin lijkt veilig te zijn, maar de risico's en voordelen van vaccinatie </a:t>
            </a:r>
            <a:r>
              <a:rPr lang="nl-NL" dirty="0" smtClean="0"/>
              <a:t>moeten nog </a:t>
            </a:r>
            <a:r>
              <a:rPr lang="nl-NL" dirty="0"/>
              <a:t>zorgvuldig worden afgewogen.</a:t>
            </a:r>
          </a:p>
          <a:p>
            <a:endParaRPr lang="nl-NL" dirty="0"/>
          </a:p>
        </p:txBody>
      </p:sp>
    </p:spTree>
    <p:extLst>
      <p:ext uri="{BB962C8B-B14F-4D97-AF65-F5344CB8AC3E}">
        <p14:creationId xmlns:p14="http://schemas.microsoft.com/office/powerpoint/2010/main" val="30202451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Volgende week</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Voortplanting hond</a:t>
            </a:r>
            <a:endParaRPr lang="nl-NL" dirty="0"/>
          </a:p>
        </p:txBody>
      </p:sp>
    </p:spTree>
    <p:extLst>
      <p:ext uri="{BB962C8B-B14F-4D97-AF65-F5344CB8AC3E}">
        <p14:creationId xmlns:p14="http://schemas.microsoft.com/office/powerpoint/2010/main" val="4123875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Weerstand van dier kan verlaagd zijn door</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Stress</a:t>
            </a:r>
          </a:p>
          <a:p>
            <a:r>
              <a:rPr lang="nl-NL" dirty="0" smtClean="0"/>
              <a:t>Verkeerde voeding</a:t>
            </a:r>
          </a:p>
          <a:p>
            <a:r>
              <a:rPr lang="nl-NL" dirty="0" smtClean="0"/>
              <a:t>Infectie door bijvoorbeeld een wond</a:t>
            </a:r>
          </a:p>
          <a:p>
            <a:r>
              <a:rPr lang="nl-NL" dirty="0" smtClean="0"/>
              <a:t>Wanneer het dier afgespeend is </a:t>
            </a:r>
          </a:p>
          <a:p>
            <a:r>
              <a:rPr lang="nl-NL" dirty="0" smtClean="0"/>
              <a:t>Erfelijke aanleg</a:t>
            </a:r>
          </a:p>
          <a:p>
            <a:r>
              <a:rPr lang="nl-NL" dirty="0" smtClean="0"/>
              <a:t>Ouderdom</a:t>
            </a:r>
          </a:p>
          <a:p>
            <a:r>
              <a:rPr lang="nl-NL" dirty="0" smtClean="0"/>
              <a:t>Uitputting</a:t>
            </a:r>
          </a:p>
          <a:p>
            <a:r>
              <a:rPr lang="nl-NL" dirty="0" smtClean="0"/>
              <a:t>Bepaalde geneesmiddelen</a:t>
            </a:r>
            <a:endParaRPr lang="nl-NL" dirty="0"/>
          </a:p>
        </p:txBody>
      </p:sp>
    </p:spTree>
    <p:extLst>
      <p:ext uri="{BB962C8B-B14F-4D97-AF65-F5344CB8AC3E}">
        <p14:creationId xmlns:p14="http://schemas.microsoft.com/office/powerpoint/2010/main" val="985630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Waarom een immuunsysteem (immuniteit)?</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Aanvallen van buitenaf</a:t>
            </a:r>
          </a:p>
          <a:p>
            <a:pPr lvl="1"/>
            <a:r>
              <a:rPr lang="nl-NL" dirty="0"/>
              <a:t>Bescherming tegen indringers, bijvoorbeeld ziekteverwekkers zoals bacteriën, schimmels en virussen</a:t>
            </a:r>
          </a:p>
          <a:p>
            <a:endParaRPr lang="nl-NL" dirty="0" smtClean="0"/>
          </a:p>
          <a:p>
            <a:r>
              <a:rPr lang="nl-NL" dirty="0" smtClean="0"/>
              <a:t>Aanvallen van binnenuit</a:t>
            </a:r>
          </a:p>
          <a:p>
            <a:pPr lvl="1"/>
            <a:r>
              <a:rPr lang="nl-NL" dirty="0" smtClean="0"/>
              <a:t>Verdediging tegen abnormale lichaamscellen</a:t>
            </a:r>
          </a:p>
          <a:p>
            <a:pPr lvl="1"/>
            <a:r>
              <a:rPr lang="nl-NL" dirty="0" smtClean="0"/>
              <a:t>Verdediging tegen ziekteverwekkers die in het lichaam zijn gekomen</a:t>
            </a:r>
          </a:p>
          <a:p>
            <a:pPr lvl="1"/>
            <a:endParaRPr lang="nl-NL" dirty="0"/>
          </a:p>
        </p:txBody>
      </p:sp>
    </p:spTree>
    <p:extLst>
      <p:ext uri="{BB962C8B-B14F-4D97-AF65-F5344CB8AC3E}">
        <p14:creationId xmlns:p14="http://schemas.microsoft.com/office/powerpoint/2010/main" val="1490243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Immuniteit, drie verdedigingslinies</a:t>
            </a:r>
            <a:endParaRPr lang="nl-NL" dirty="0">
              <a:solidFill>
                <a:srgbClr val="0070C0"/>
              </a:solidFill>
            </a:endParaRPr>
          </a:p>
        </p:txBody>
      </p:sp>
      <p:sp>
        <p:nvSpPr>
          <p:cNvPr id="3" name="Tijdelijke aanduiding voor inhoud 2"/>
          <p:cNvSpPr>
            <a:spLocks noGrp="1"/>
          </p:cNvSpPr>
          <p:nvPr>
            <p:ph idx="1"/>
          </p:nvPr>
        </p:nvSpPr>
        <p:spPr>
          <a:xfrm>
            <a:off x="838200" y="1690687"/>
            <a:ext cx="10515600" cy="4697049"/>
          </a:xfrm>
        </p:spPr>
        <p:txBody>
          <a:bodyPr/>
          <a:lstStyle/>
          <a:p>
            <a:pPr marL="0" indent="0">
              <a:buNone/>
            </a:pPr>
            <a:r>
              <a:rPr lang="nl-NL" i="1" dirty="0" smtClean="0"/>
              <a:t>De 1e verdedigingslinie</a:t>
            </a:r>
          </a:p>
          <a:p>
            <a:pPr marL="0" indent="0">
              <a:buNone/>
            </a:pPr>
            <a:r>
              <a:rPr lang="nl-NL" dirty="0" smtClean="0"/>
              <a:t> </a:t>
            </a:r>
          </a:p>
          <a:p>
            <a:pPr marL="0" indent="0">
              <a:buNone/>
            </a:pPr>
            <a:endParaRPr lang="nl-NL" dirty="0"/>
          </a:p>
          <a:p>
            <a:pPr marL="0" indent="0">
              <a:buNone/>
            </a:pPr>
            <a:endParaRPr lang="nl-NL" dirty="0" smtClean="0"/>
          </a:p>
          <a:p>
            <a:r>
              <a:rPr lang="nl-NL" dirty="0" smtClean="0"/>
              <a:t>Huid: dikke laag huidcellen waar ziektekiemen moeilijk doorheen kunnen dringen</a:t>
            </a:r>
          </a:p>
          <a:p>
            <a:r>
              <a:rPr lang="nl-NL" dirty="0" smtClean="0"/>
              <a:t>Slijmvliezen: Neus-, keel- en mondholte, de luchtpijp, longen, de maag en de darmen. De slijmvliezen zijn minder sterk dan de dikke huid, maar worden versterkt door een laagje slijm</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9039" y="1576579"/>
            <a:ext cx="4513759" cy="2084189"/>
          </a:xfrm>
          <a:prstGeom prst="rect">
            <a:avLst/>
          </a:prstGeom>
        </p:spPr>
      </p:pic>
    </p:spTree>
    <p:extLst>
      <p:ext uri="{BB962C8B-B14F-4D97-AF65-F5344CB8AC3E}">
        <p14:creationId xmlns:p14="http://schemas.microsoft.com/office/powerpoint/2010/main" val="766138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70C0"/>
                </a:solidFill>
              </a:rPr>
              <a:t>Immuniteit, drie verdedigingslinies</a:t>
            </a:r>
            <a:endParaRPr lang="nl-NL" dirty="0"/>
          </a:p>
        </p:txBody>
      </p:sp>
      <p:sp>
        <p:nvSpPr>
          <p:cNvPr id="3" name="Tijdelijke aanduiding voor inhoud 2"/>
          <p:cNvSpPr>
            <a:spLocks noGrp="1"/>
          </p:cNvSpPr>
          <p:nvPr>
            <p:ph idx="1"/>
          </p:nvPr>
        </p:nvSpPr>
        <p:spPr/>
        <p:txBody>
          <a:bodyPr/>
          <a:lstStyle/>
          <a:p>
            <a:pPr marL="0" indent="0">
              <a:buNone/>
            </a:pPr>
            <a:r>
              <a:rPr lang="nl-NL" i="1" dirty="0"/>
              <a:t>De </a:t>
            </a:r>
            <a:r>
              <a:rPr lang="nl-NL" i="1" dirty="0" smtClean="0"/>
              <a:t>2e </a:t>
            </a:r>
            <a:r>
              <a:rPr lang="nl-NL" i="1" dirty="0"/>
              <a:t>verdedigingslinie</a:t>
            </a:r>
          </a:p>
          <a:p>
            <a:pPr marL="0" indent="0">
              <a:buNone/>
            </a:pPr>
            <a:r>
              <a:rPr lang="nl-NL" dirty="0"/>
              <a:t> </a:t>
            </a:r>
          </a:p>
          <a:p>
            <a:r>
              <a:rPr lang="nl-NL" dirty="0" smtClean="0"/>
              <a:t>Fagocyten (witte bloedcellen die ziekteverwekkers ‘eten’)</a:t>
            </a:r>
          </a:p>
          <a:p>
            <a:pPr lvl="1"/>
            <a:r>
              <a:rPr lang="nl-NL" dirty="0" smtClean="0"/>
              <a:t>Granulocyten </a:t>
            </a:r>
          </a:p>
          <a:p>
            <a:pPr lvl="1"/>
            <a:r>
              <a:rPr lang="nl-NL" dirty="0" smtClean="0"/>
              <a:t>Macrofagen </a:t>
            </a:r>
            <a:endParaRPr lang="nl-NL" dirty="0"/>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5157" y="4146005"/>
            <a:ext cx="5550626" cy="1935603"/>
          </a:xfrm>
          <a:prstGeom prst="rect">
            <a:avLst/>
          </a:prstGeom>
        </p:spPr>
      </p:pic>
    </p:spTree>
    <p:extLst>
      <p:ext uri="{BB962C8B-B14F-4D97-AF65-F5344CB8AC3E}">
        <p14:creationId xmlns:p14="http://schemas.microsoft.com/office/powerpoint/2010/main" val="4124580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70C0"/>
                </a:solidFill>
              </a:rPr>
              <a:t>Immuniteit, drie verdedigingslinies</a:t>
            </a:r>
            <a:endParaRPr lang="nl-NL" dirty="0"/>
          </a:p>
        </p:txBody>
      </p:sp>
      <p:sp>
        <p:nvSpPr>
          <p:cNvPr id="3" name="Tijdelijke aanduiding voor inhoud 2"/>
          <p:cNvSpPr>
            <a:spLocks noGrp="1"/>
          </p:cNvSpPr>
          <p:nvPr>
            <p:ph idx="1"/>
          </p:nvPr>
        </p:nvSpPr>
        <p:spPr/>
        <p:txBody>
          <a:bodyPr/>
          <a:lstStyle/>
          <a:p>
            <a:pPr marL="0" indent="0">
              <a:buNone/>
            </a:pPr>
            <a:r>
              <a:rPr lang="nl-NL" i="1" dirty="0"/>
              <a:t>De </a:t>
            </a:r>
            <a:r>
              <a:rPr lang="nl-NL" i="1" dirty="0" smtClean="0"/>
              <a:t>3e </a:t>
            </a:r>
            <a:r>
              <a:rPr lang="nl-NL" i="1" dirty="0"/>
              <a:t>verdedigingslinie</a:t>
            </a:r>
          </a:p>
          <a:p>
            <a:pPr marL="0" indent="0">
              <a:buNone/>
            </a:pPr>
            <a:r>
              <a:rPr lang="nl-NL" dirty="0"/>
              <a:t> </a:t>
            </a:r>
          </a:p>
          <a:p>
            <a:r>
              <a:rPr lang="nl-NL" dirty="0" smtClean="0"/>
              <a:t>Specifieke immuniteit (antistoffen)</a:t>
            </a:r>
          </a:p>
          <a:p>
            <a:pPr lvl="1"/>
            <a:r>
              <a:rPr lang="nl-NL" dirty="0" smtClean="0"/>
              <a:t>Het lichaam reageert met een specifieke afweer tegen een ziekteverwekker</a:t>
            </a:r>
          </a:p>
          <a:p>
            <a:pPr lvl="1"/>
            <a:r>
              <a:rPr lang="nl-NL" dirty="0" smtClean="0"/>
              <a:t>Deze specifieke afweer is ontwikkeld nadat het dier gevaccineerd is (actieve immunisatie)</a:t>
            </a:r>
          </a:p>
          <a:p>
            <a:r>
              <a:rPr lang="nl-NL" dirty="0" smtClean="0"/>
              <a:t>Immunologisch geheugen (geheugencellen)</a:t>
            </a:r>
          </a:p>
          <a:p>
            <a:pPr lvl="1"/>
            <a:r>
              <a:rPr lang="nl-NL" dirty="0" smtClean="0"/>
              <a:t>Bij tweede besmetting met de ziekteverwekker is er een veel snellere aanmaak van antistoffen</a:t>
            </a:r>
            <a:endParaRPr lang="nl-NL" dirty="0"/>
          </a:p>
        </p:txBody>
      </p:sp>
    </p:spTree>
    <p:extLst>
      <p:ext uri="{BB962C8B-B14F-4D97-AF65-F5344CB8AC3E}">
        <p14:creationId xmlns:p14="http://schemas.microsoft.com/office/powerpoint/2010/main" val="2778670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Immuniteit, 2 manieren</a:t>
            </a:r>
            <a:endParaRPr lang="nl-NL" dirty="0">
              <a:solidFill>
                <a:srgbClr val="0070C0"/>
              </a:solidFill>
            </a:endParaRPr>
          </a:p>
        </p:txBody>
      </p:sp>
      <p:sp>
        <p:nvSpPr>
          <p:cNvPr id="3" name="Tijdelijke aanduiding voor inhoud 2"/>
          <p:cNvSpPr>
            <a:spLocks noGrp="1"/>
          </p:cNvSpPr>
          <p:nvPr>
            <p:ph idx="1"/>
          </p:nvPr>
        </p:nvSpPr>
        <p:spPr/>
        <p:txBody>
          <a:bodyPr/>
          <a:lstStyle/>
          <a:p>
            <a:r>
              <a:rPr lang="nl-NL" dirty="0" smtClean="0"/>
              <a:t>Natuurlijke immuniteit = weerstand via natuurlijke weg verkregen</a:t>
            </a:r>
          </a:p>
          <a:p>
            <a:pPr lvl="1"/>
            <a:r>
              <a:rPr lang="nl-NL" dirty="0"/>
              <a:t>Antistoffen aanmaken op ziekteverwekkers (antigenen) uit omgeving</a:t>
            </a:r>
          </a:p>
          <a:p>
            <a:pPr lvl="1"/>
            <a:r>
              <a:rPr lang="nl-NL" dirty="0"/>
              <a:t>Antistoffen gekregen van moederdier, via placenta of moedermelk </a:t>
            </a:r>
          </a:p>
          <a:p>
            <a:endParaRPr lang="nl-NL" dirty="0" smtClean="0"/>
          </a:p>
          <a:p>
            <a:r>
              <a:rPr lang="nl-NL" dirty="0" smtClean="0"/>
              <a:t>Kunstmatige immuniteit = weerstand niet via natuurlijke weg (vaccinatie)</a:t>
            </a:r>
          </a:p>
          <a:p>
            <a:pPr lvl="1"/>
            <a:r>
              <a:rPr lang="nl-NL" dirty="0" smtClean="0"/>
              <a:t>Actieve immunisatie</a:t>
            </a:r>
          </a:p>
          <a:p>
            <a:pPr lvl="1"/>
            <a:r>
              <a:rPr lang="nl-NL" dirty="0" smtClean="0"/>
              <a:t>Passieve immunisatie</a:t>
            </a:r>
          </a:p>
          <a:p>
            <a:pPr lvl="1"/>
            <a:endParaRPr lang="nl-NL" dirty="0"/>
          </a:p>
        </p:txBody>
      </p:sp>
    </p:spTree>
    <p:extLst>
      <p:ext uri="{BB962C8B-B14F-4D97-AF65-F5344CB8AC3E}">
        <p14:creationId xmlns:p14="http://schemas.microsoft.com/office/powerpoint/2010/main" val="4170186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Vaccinaties, waarom?</a:t>
            </a:r>
            <a:endParaRPr lang="nl-NL" dirty="0"/>
          </a:p>
        </p:txBody>
      </p:sp>
      <p:sp>
        <p:nvSpPr>
          <p:cNvPr id="3" name="Tijdelijke aanduiding voor inhoud 2"/>
          <p:cNvSpPr>
            <a:spLocks noGrp="1"/>
          </p:cNvSpPr>
          <p:nvPr>
            <p:ph idx="1"/>
          </p:nvPr>
        </p:nvSpPr>
        <p:spPr/>
        <p:txBody>
          <a:bodyPr/>
          <a:lstStyle/>
          <a:p>
            <a:r>
              <a:rPr lang="nl-NL" dirty="0" smtClean="0"/>
              <a:t>Immuniteit (weerstand) opbouwen tegen ziektes, zonder dat het dier ziek wordt van de injectie</a:t>
            </a:r>
          </a:p>
          <a:p>
            <a:r>
              <a:rPr lang="nl-NL" dirty="0" smtClean="0"/>
              <a:t>Veel ziekteverwekkers (voornamelijk de virussen) waar tegen geënt wordt, zijn levensbedreigend bij besmetting, dus belangrijk om te voorkomen </a:t>
            </a:r>
            <a:endParaRPr lang="nl-NL" dirty="0"/>
          </a:p>
        </p:txBody>
      </p:sp>
    </p:spTree>
    <p:extLst>
      <p:ext uri="{BB962C8B-B14F-4D97-AF65-F5344CB8AC3E}">
        <p14:creationId xmlns:p14="http://schemas.microsoft.com/office/powerpoint/2010/main" val="1552193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889</Words>
  <Application>Microsoft Office PowerPoint</Application>
  <PresentationFormat>Breedbeeld</PresentationFormat>
  <Paragraphs>285</Paragraphs>
  <Slides>27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27</vt:i4>
      </vt:variant>
    </vt:vector>
  </HeadingPairs>
  <TitlesOfParts>
    <vt:vector size="32" baseType="lpstr">
      <vt:lpstr>Arial</vt:lpstr>
      <vt:lpstr>Calibri</vt:lpstr>
      <vt:lpstr>Calibri Light</vt:lpstr>
      <vt:lpstr>Times New Roman</vt:lpstr>
      <vt:lpstr>Kantoorthema</vt:lpstr>
      <vt:lpstr>Immuniteit &amp; Vaccinaties  </vt:lpstr>
      <vt:lpstr>Inhoud</vt:lpstr>
      <vt:lpstr>Weerstand van dier kan verlaagd zijn door</vt:lpstr>
      <vt:lpstr>Waarom een immuunsysteem (immuniteit)?</vt:lpstr>
      <vt:lpstr>Immuniteit, drie verdedigingslinies</vt:lpstr>
      <vt:lpstr>Immuniteit, drie verdedigingslinies</vt:lpstr>
      <vt:lpstr>Immuniteit, drie verdedigingslinies</vt:lpstr>
      <vt:lpstr>Immuniteit, 2 manieren</vt:lpstr>
      <vt:lpstr>Vaccinaties, waarom?</vt:lpstr>
      <vt:lpstr>Vaccinaties, eisen</vt:lpstr>
      <vt:lpstr>Vaccinaties, kunstmatige immuniteit</vt:lpstr>
      <vt:lpstr>Vaccinaties, boostereffect</vt:lpstr>
      <vt:lpstr>Vaccinaties, soorten vaccin (actieve immunisatie) </vt:lpstr>
      <vt:lpstr>Vaccinaties, manier van toedienen</vt:lpstr>
      <vt:lpstr>Vaccinaties hond</vt:lpstr>
      <vt:lpstr>Vaccinaties hond</vt:lpstr>
      <vt:lpstr>PowerPoint-presentatie</vt:lpstr>
      <vt:lpstr>Cocktail enting</vt:lpstr>
      <vt:lpstr>Kennelhoest </vt:lpstr>
      <vt:lpstr>Advies voor kennelhoest intranasaal </vt:lpstr>
      <vt:lpstr>Rabiës</vt:lpstr>
      <vt:lpstr>Vaccinaties kat</vt:lpstr>
      <vt:lpstr>Vaccinaties kat</vt:lpstr>
      <vt:lpstr>Vaccinatieschema kat</vt:lpstr>
      <vt:lpstr>FIP</vt:lpstr>
      <vt:lpstr>Vaccineren tegen FIP?</vt:lpstr>
      <vt:lpstr>Volgende week</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EHBO</dc:title>
  <dc:creator>Sabine Timmer</dc:creator>
  <cp:lastModifiedBy>Sabine Timmer</cp:lastModifiedBy>
  <cp:revision>25</cp:revision>
  <dcterms:created xsi:type="dcterms:W3CDTF">2018-05-22T16:32:33Z</dcterms:created>
  <dcterms:modified xsi:type="dcterms:W3CDTF">2018-06-06T09:06:03Z</dcterms:modified>
</cp:coreProperties>
</file>